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418" r:id="rId3"/>
    <p:sldId id="417" r:id="rId4"/>
    <p:sldId id="422" r:id="rId5"/>
    <p:sldId id="428" r:id="rId6"/>
    <p:sldId id="430" r:id="rId7"/>
    <p:sldId id="431" r:id="rId8"/>
    <p:sldId id="432" r:id="rId9"/>
    <p:sldId id="434" r:id="rId10"/>
    <p:sldId id="435" r:id="rId11"/>
    <p:sldId id="436" r:id="rId12"/>
    <p:sldId id="441" r:id="rId13"/>
    <p:sldId id="442" r:id="rId14"/>
    <p:sldId id="443" r:id="rId15"/>
    <p:sldId id="444" r:id="rId16"/>
    <p:sldId id="359" r:id="rId17"/>
    <p:sldId id="373" r:id="rId18"/>
    <p:sldId id="374" r:id="rId19"/>
    <p:sldId id="375" r:id="rId20"/>
    <p:sldId id="376" r:id="rId21"/>
    <p:sldId id="377" r:id="rId22"/>
    <p:sldId id="413" r:id="rId23"/>
    <p:sldId id="414" r:id="rId24"/>
    <p:sldId id="415" r:id="rId25"/>
    <p:sldId id="378" r:id="rId26"/>
    <p:sldId id="379" r:id="rId27"/>
    <p:sldId id="380" r:id="rId28"/>
    <p:sldId id="381" r:id="rId29"/>
    <p:sldId id="382" r:id="rId30"/>
    <p:sldId id="383" r:id="rId31"/>
    <p:sldId id="412" r:id="rId32"/>
    <p:sldId id="384" r:id="rId33"/>
    <p:sldId id="385" r:id="rId34"/>
    <p:sldId id="386" r:id="rId35"/>
    <p:sldId id="387" r:id="rId36"/>
    <p:sldId id="388" r:id="rId37"/>
    <p:sldId id="391" r:id="rId38"/>
    <p:sldId id="393" r:id="rId39"/>
    <p:sldId id="394" r:id="rId40"/>
    <p:sldId id="395" r:id="rId41"/>
    <p:sldId id="396" r:id="rId42"/>
    <p:sldId id="397" r:id="rId43"/>
    <p:sldId id="399" r:id="rId44"/>
    <p:sldId id="400" r:id="rId45"/>
    <p:sldId id="401" r:id="rId46"/>
    <p:sldId id="402" r:id="rId47"/>
    <p:sldId id="404" r:id="rId48"/>
    <p:sldId id="406" r:id="rId49"/>
    <p:sldId id="407" r:id="rId50"/>
    <p:sldId id="408" r:id="rId51"/>
    <p:sldId id="411" r:id="rId52"/>
    <p:sldId id="365" r:id="rId53"/>
  </p:sldIdLst>
  <p:sldSz cx="9144000" cy="6858000" type="screen4x3"/>
  <p:notesSz cx="6797675" cy="9926638"/>
  <p:defaultTextStyle>
    <a:defPPr>
      <a:defRPr lang="ru-RU"/>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Рябов Иван Владимирович" initials="РИВ"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CC"/>
    <a:srgbClr val="008080"/>
    <a:srgbClr val="333399"/>
    <a:srgbClr val="FFCC00"/>
    <a:srgbClr val="FF7C80"/>
    <a:srgbClr val="99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12" autoAdjust="0"/>
  </p:normalViewPr>
  <p:slideViewPr>
    <p:cSldViewPr>
      <p:cViewPr varScale="1">
        <p:scale>
          <a:sx n="91" d="100"/>
          <a:sy n="91"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341" cy="495696"/>
          </a:xfrm>
          <a:prstGeom prst="rect">
            <a:avLst/>
          </a:prstGeom>
        </p:spPr>
        <p:txBody>
          <a:bodyPr vert="horz" lIns="91568" tIns="45784" rIns="91568" bIns="45784" rtlCol="0"/>
          <a:lstStyle>
            <a:lvl1pPr algn="l">
              <a:defRPr sz="1200"/>
            </a:lvl1pPr>
          </a:lstStyle>
          <a:p>
            <a:endParaRPr lang="ru-RU"/>
          </a:p>
        </p:txBody>
      </p:sp>
      <p:sp>
        <p:nvSpPr>
          <p:cNvPr id="3" name="Дата 2"/>
          <p:cNvSpPr>
            <a:spLocks noGrp="1"/>
          </p:cNvSpPr>
          <p:nvPr>
            <p:ph type="dt" sz="quarter" idx="1"/>
          </p:nvPr>
        </p:nvSpPr>
        <p:spPr>
          <a:xfrm>
            <a:off x="3850744" y="0"/>
            <a:ext cx="2945341" cy="495696"/>
          </a:xfrm>
          <a:prstGeom prst="rect">
            <a:avLst/>
          </a:prstGeom>
        </p:spPr>
        <p:txBody>
          <a:bodyPr vert="horz" lIns="91568" tIns="45784" rIns="91568" bIns="45784" rtlCol="0"/>
          <a:lstStyle>
            <a:lvl1pPr algn="r">
              <a:defRPr sz="1200"/>
            </a:lvl1pPr>
          </a:lstStyle>
          <a:p>
            <a:fld id="{1B08151C-7699-46EB-BFF8-F0D0BFCA6840}" type="datetimeFigureOut">
              <a:rPr lang="ru-RU" smtClean="0"/>
              <a:t>28.06.2017</a:t>
            </a:fld>
            <a:endParaRPr lang="ru-RU"/>
          </a:p>
        </p:txBody>
      </p:sp>
      <p:sp>
        <p:nvSpPr>
          <p:cNvPr id="4" name="Нижний колонтитул 3"/>
          <p:cNvSpPr>
            <a:spLocks noGrp="1"/>
          </p:cNvSpPr>
          <p:nvPr>
            <p:ph type="ftr" sz="quarter" idx="2"/>
          </p:nvPr>
        </p:nvSpPr>
        <p:spPr>
          <a:xfrm>
            <a:off x="1" y="9429354"/>
            <a:ext cx="2945341" cy="495696"/>
          </a:xfrm>
          <a:prstGeom prst="rect">
            <a:avLst/>
          </a:prstGeom>
        </p:spPr>
        <p:txBody>
          <a:bodyPr vert="horz" lIns="91568" tIns="45784" rIns="91568" bIns="45784" rtlCol="0" anchor="b"/>
          <a:lstStyle>
            <a:lvl1pPr algn="l">
              <a:defRPr sz="1200"/>
            </a:lvl1pPr>
          </a:lstStyle>
          <a:p>
            <a:endParaRPr lang="ru-RU"/>
          </a:p>
        </p:txBody>
      </p:sp>
      <p:sp>
        <p:nvSpPr>
          <p:cNvPr id="5" name="Номер слайда 4"/>
          <p:cNvSpPr>
            <a:spLocks noGrp="1"/>
          </p:cNvSpPr>
          <p:nvPr>
            <p:ph type="sldNum" sz="quarter" idx="3"/>
          </p:nvPr>
        </p:nvSpPr>
        <p:spPr>
          <a:xfrm>
            <a:off x="3850744" y="9429354"/>
            <a:ext cx="2945341" cy="495696"/>
          </a:xfrm>
          <a:prstGeom prst="rect">
            <a:avLst/>
          </a:prstGeom>
        </p:spPr>
        <p:txBody>
          <a:bodyPr vert="horz" lIns="91568" tIns="45784" rIns="91568" bIns="45784" rtlCol="0" anchor="b"/>
          <a:lstStyle>
            <a:lvl1pPr algn="r">
              <a:defRPr sz="1200"/>
            </a:lvl1pPr>
          </a:lstStyle>
          <a:p>
            <a:fld id="{D3A3A5F4-466A-434F-967A-140136F9A949}" type="slidenum">
              <a:rPr lang="ru-RU" smtClean="0"/>
              <a:t>‹#›</a:t>
            </a:fld>
            <a:endParaRPr lang="ru-RU"/>
          </a:p>
        </p:txBody>
      </p:sp>
    </p:spTree>
    <p:extLst>
      <p:ext uri="{BB962C8B-B14F-4D97-AF65-F5344CB8AC3E}">
        <p14:creationId xmlns:p14="http://schemas.microsoft.com/office/powerpoint/2010/main" val="281179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2945341" cy="495696"/>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lvl1pPr defTabSz="931577">
              <a:defRPr sz="1200">
                <a:latin typeface="Arial" pitchFamily="34" charset="0"/>
                <a:ea typeface="+mn-ea"/>
                <a:cs typeface="+mn-cs"/>
              </a:defRPr>
            </a:lvl1pPr>
          </a:lstStyle>
          <a:p>
            <a:pPr>
              <a:defRPr/>
            </a:pPr>
            <a:endParaRPr lang="ru-RU"/>
          </a:p>
        </p:txBody>
      </p:sp>
      <p:sp>
        <p:nvSpPr>
          <p:cNvPr id="172035" name="Rectangle 3"/>
          <p:cNvSpPr>
            <a:spLocks noGrp="1" noChangeArrowheads="1"/>
          </p:cNvSpPr>
          <p:nvPr>
            <p:ph type="dt" idx="1"/>
          </p:nvPr>
        </p:nvSpPr>
        <p:spPr bwMode="auto">
          <a:xfrm>
            <a:off x="3850744" y="0"/>
            <a:ext cx="2945341" cy="495696"/>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lvl1pPr algn="r" defTabSz="931577">
              <a:defRPr sz="1200">
                <a:latin typeface="Arial" pitchFamily="34" charset="0"/>
                <a:ea typeface="+mn-ea"/>
                <a:cs typeface="+mn-cs"/>
              </a:defRPr>
            </a:lvl1pPr>
          </a:lstStyle>
          <a:p>
            <a:pPr>
              <a:defRPr/>
            </a:pPr>
            <a:endParaRPr lang="ru-RU"/>
          </a:p>
        </p:txBody>
      </p:sp>
      <p:sp>
        <p:nvSpPr>
          <p:cNvPr id="16388"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7" name="Rectangle 5"/>
          <p:cNvSpPr>
            <a:spLocks noGrp="1" noChangeArrowheads="1"/>
          </p:cNvSpPr>
          <p:nvPr>
            <p:ph type="body" sz="quarter" idx="3"/>
          </p:nvPr>
        </p:nvSpPr>
        <p:spPr bwMode="auto">
          <a:xfrm>
            <a:off x="679451" y="4713882"/>
            <a:ext cx="5438776" cy="4467623"/>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72038" name="Rectangle 6"/>
          <p:cNvSpPr>
            <a:spLocks noGrp="1" noChangeArrowheads="1"/>
          </p:cNvSpPr>
          <p:nvPr>
            <p:ph type="ftr" sz="quarter" idx="4"/>
          </p:nvPr>
        </p:nvSpPr>
        <p:spPr bwMode="auto">
          <a:xfrm>
            <a:off x="1" y="9429354"/>
            <a:ext cx="2945341" cy="495696"/>
          </a:xfrm>
          <a:prstGeom prst="rect">
            <a:avLst/>
          </a:prstGeom>
          <a:noFill/>
          <a:ln w="9525">
            <a:noFill/>
            <a:miter lim="800000"/>
            <a:headEnd/>
            <a:tailEnd/>
          </a:ln>
          <a:effectLst/>
        </p:spPr>
        <p:txBody>
          <a:bodyPr vert="horz" wrap="square" lIns="93143" tIns="46571" rIns="93143" bIns="46571" numCol="1" anchor="b" anchorCtr="0" compatLnSpc="1">
            <a:prstTxWarp prst="textNoShape">
              <a:avLst/>
            </a:prstTxWarp>
          </a:bodyPr>
          <a:lstStyle>
            <a:lvl1pPr defTabSz="931577">
              <a:defRPr sz="1200">
                <a:latin typeface="Arial" pitchFamily="34" charset="0"/>
                <a:ea typeface="+mn-ea"/>
                <a:cs typeface="+mn-cs"/>
              </a:defRPr>
            </a:lvl1pPr>
          </a:lstStyle>
          <a:p>
            <a:pPr>
              <a:defRPr/>
            </a:pPr>
            <a:endParaRPr lang="ru-RU"/>
          </a:p>
        </p:txBody>
      </p:sp>
      <p:sp>
        <p:nvSpPr>
          <p:cNvPr id="172039" name="Rectangle 7"/>
          <p:cNvSpPr>
            <a:spLocks noGrp="1" noChangeArrowheads="1"/>
          </p:cNvSpPr>
          <p:nvPr>
            <p:ph type="sldNum" sz="quarter" idx="5"/>
          </p:nvPr>
        </p:nvSpPr>
        <p:spPr bwMode="auto">
          <a:xfrm>
            <a:off x="3850744" y="9429354"/>
            <a:ext cx="2945341" cy="495696"/>
          </a:xfrm>
          <a:prstGeom prst="rect">
            <a:avLst/>
          </a:prstGeom>
          <a:noFill/>
          <a:ln w="9525">
            <a:noFill/>
            <a:miter lim="800000"/>
            <a:headEnd/>
            <a:tailEnd/>
          </a:ln>
          <a:effectLst/>
        </p:spPr>
        <p:txBody>
          <a:bodyPr vert="horz" wrap="square" lIns="93143" tIns="46571" rIns="93143" bIns="46571" numCol="1" anchor="b" anchorCtr="0" compatLnSpc="1">
            <a:prstTxWarp prst="textNoShape">
              <a:avLst/>
            </a:prstTxWarp>
          </a:bodyPr>
          <a:lstStyle>
            <a:lvl1pPr algn="r" defTabSz="931577">
              <a:defRPr sz="1200">
                <a:ea typeface="MS PGothic" pitchFamily="34" charset="-128"/>
              </a:defRPr>
            </a:lvl1pPr>
          </a:lstStyle>
          <a:p>
            <a:fld id="{458B697C-34BF-42C8-9C24-EDC3A0DD3798}" type="slidenum">
              <a:rPr lang="ru-RU"/>
              <a:pPr/>
              <a:t>‹#›</a:t>
            </a:fld>
            <a:endParaRPr lang="ru-RU"/>
          </a:p>
        </p:txBody>
      </p:sp>
    </p:spTree>
    <p:extLst>
      <p:ext uri="{BB962C8B-B14F-4D97-AF65-F5344CB8AC3E}">
        <p14:creationId xmlns:p14="http://schemas.microsoft.com/office/powerpoint/2010/main" val="1049843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4" tIns="46026" rIns="92054" bIns="46026" anchor="b"/>
          <a:lstStyle>
            <a:lvl1pPr defTabSz="903288"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defTabSz="903288"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30D5A116-EF43-432C-8FAC-358A6AB6DF27}" type="slidenum">
              <a:rPr lang="ru-RU" sz="1200" b="0">
                <a:solidFill>
                  <a:schemeClr val="tx1"/>
                </a:solidFill>
                <a:latin typeface="Tahoma" panose="020B0604030504040204" pitchFamily="34" charset="0"/>
              </a:rPr>
              <a:pPr algn="r">
                <a:spcBef>
                  <a:spcPct val="20000"/>
                </a:spcBef>
              </a:pPr>
              <a:t>2</a:t>
            </a:fld>
            <a:endParaRPr lang="ru-RU" sz="1200" b="0">
              <a:solidFill>
                <a:schemeClr val="tx1"/>
              </a:solidFill>
              <a:latin typeface="Tahoma" panose="020B0604030504040204" pitchFamily="34" charset="0"/>
            </a:endParaRPr>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102888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4" tIns="46026" rIns="92054" bIns="46026" anchor="b"/>
          <a:lstStyle>
            <a:lvl1pPr defTabSz="903288">
              <a:spcBef>
                <a:spcPct val="30000"/>
              </a:spcBef>
              <a:defRPr kumimoji="1" sz="1200">
                <a:solidFill>
                  <a:schemeClr val="tx1"/>
                </a:solidFill>
                <a:latin typeface="Times New Roman" panose="02020603050405020304" pitchFamily="18" charset="0"/>
              </a:defRPr>
            </a:lvl1pPr>
            <a:lvl2pPr marL="742950" indent="-285750" defTabSz="903288">
              <a:spcBef>
                <a:spcPct val="30000"/>
              </a:spcBef>
              <a:defRPr kumimoji="1" sz="1200">
                <a:solidFill>
                  <a:schemeClr val="tx1"/>
                </a:solidFill>
                <a:latin typeface="Times New Roman" panose="02020603050405020304" pitchFamily="18" charset="0"/>
              </a:defRPr>
            </a:lvl2pPr>
            <a:lvl3pPr marL="1143000" indent="-228600" defTabSz="903288">
              <a:spcBef>
                <a:spcPct val="30000"/>
              </a:spcBef>
              <a:defRPr kumimoji="1" sz="1200">
                <a:solidFill>
                  <a:schemeClr val="tx1"/>
                </a:solidFill>
                <a:latin typeface="Times New Roman" panose="02020603050405020304" pitchFamily="18" charset="0"/>
              </a:defRPr>
            </a:lvl3pPr>
            <a:lvl4pPr marL="1600200" indent="-228600" defTabSz="903288">
              <a:spcBef>
                <a:spcPct val="30000"/>
              </a:spcBef>
              <a:defRPr kumimoji="1" sz="1200">
                <a:solidFill>
                  <a:schemeClr val="tx1"/>
                </a:solidFill>
                <a:latin typeface="Times New Roman" panose="02020603050405020304" pitchFamily="18" charset="0"/>
              </a:defRPr>
            </a:lvl4pPr>
            <a:lvl5pPr marL="2057400" indent="-228600" defTabSz="903288">
              <a:spcBef>
                <a:spcPct val="30000"/>
              </a:spcBef>
              <a:defRPr kumimoji="1"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20000"/>
              </a:spcBef>
            </a:pPr>
            <a:fld id="{DA229EDD-8A1C-44A0-A1CA-1C4EFFCC8AE2}" type="slidenum">
              <a:rPr kumimoji="0" lang="ru-RU" b="0">
                <a:latin typeface="Tahoma" panose="020B0604030504040204" pitchFamily="34" charset="0"/>
              </a:rPr>
              <a:pPr algn="r">
                <a:spcBef>
                  <a:spcPct val="20000"/>
                </a:spcBef>
              </a:pPr>
              <a:t>11</a:t>
            </a:fld>
            <a:endParaRPr kumimoji="0" lang="ru-RU" b="0">
              <a:latin typeface="Tahoma" panose="020B060403050404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381207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a:defRPr sz="2000" b="1">
                <a:solidFill>
                  <a:schemeClr val="bg1"/>
                </a:solidFill>
                <a:latin typeface="Times New Roman" panose="02020603050405020304" pitchFamily="18" charset="0"/>
                <a:cs typeface="Times New Roman" panose="02020603050405020304" pitchFamily="18" charset="0"/>
              </a:defRPr>
            </a:lvl1pPr>
            <a:lvl2pPr marL="742950" indent="-285750" defTabSz="904875">
              <a:defRPr sz="2000" b="1">
                <a:solidFill>
                  <a:schemeClr val="bg1"/>
                </a:solidFill>
                <a:latin typeface="Times New Roman" panose="02020603050405020304" pitchFamily="18" charset="0"/>
                <a:cs typeface="Times New Roman" panose="02020603050405020304" pitchFamily="18" charset="0"/>
              </a:defRPr>
            </a:lvl2pPr>
            <a:lvl3pPr marL="1143000" indent="-228600" defTabSz="904875">
              <a:defRPr sz="2000" b="1">
                <a:solidFill>
                  <a:schemeClr val="bg1"/>
                </a:solidFill>
                <a:latin typeface="Times New Roman" panose="02020603050405020304" pitchFamily="18" charset="0"/>
                <a:cs typeface="Times New Roman" panose="02020603050405020304" pitchFamily="18" charset="0"/>
              </a:defRPr>
            </a:lvl3pPr>
            <a:lvl4pPr marL="1600200" indent="-228600" defTabSz="904875">
              <a:defRPr sz="2000" b="1">
                <a:solidFill>
                  <a:schemeClr val="bg1"/>
                </a:solidFill>
                <a:latin typeface="Times New Roman" panose="02020603050405020304" pitchFamily="18" charset="0"/>
                <a:cs typeface="Times New Roman" panose="02020603050405020304" pitchFamily="18" charset="0"/>
              </a:defRPr>
            </a:lvl4pPr>
            <a:lvl5pPr marL="2057400" indent="-228600" defTabSz="904875">
              <a:defRPr sz="2000" b="1">
                <a:solidFill>
                  <a:schemeClr val="bg1"/>
                </a:solidFill>
                <a:latin typeface="Times New Roman" panose="02020603050405020304" pitchFamily="18" charset="0"/>
                <a:cs typeface="Times New Roman" panose="02020603050405020304" pitchFamily="18" charset="0"/>
              </a:defRPr>
            </a:lvl5pPr>
            <a:lvl6pPr marL="25146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3D97E0E2-8DD8-43C9-846A-FA39FEDDC5C6}" type="slidenum">
              <a:rPr lang="ru-RU" sz="1200" b="0">
                <a:solidFill>
                  <a:schemeClr val="tx1"/>
                </a:solidFill>
                <a:latin typeface="Tahoma" panose="020B0604030504040204" pitchFamily="34" charset="0"/>
              </a:rPr>
              <a:pPr algn="r">
                <a:spcBef>
                  <a:spcPct val="20000"/>
                </a:spcBef>
              </a:pPr>
              <a:t>12</a:t>
            </a:fld>
            <a:endParaRPr lang="ru-RU" sz="1200" b="0">
              <a:solidFill>
                <a:schemeClr val="tx1"/>
              </a:solidFill>
              <a:latin typeface="Tahoma" panose="020B060403050404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202696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a:defRPr sz="2000" b="1">
                <a:solidFill>
                  <a:schemeClr val="bg1"/>
                </a:solidFill>
                <a:latin typeface="Times New Roman" panose="02020603050405020304" pitchFamily="18" charset="0"/>
                <a:cs typeface="Times New Roman" panose="02020603050405020304" pitchFamily="18" charset="0"/>
              </a:defRPr>
            </a:lvl1pPr>
            <a:lvl2pPr marL="742950" indent="-285750" defTabSz="904875">
              <a:defRPr sz="2000" b="1">
                <a:solidFill>
                  <a:schemeClr val="bg1"/>
                </a:solidFill>
                <a:latin typeface="Times New Roman" panose="02020603050405020304" pitchFamily="18" charset="0"/>
                <a:cs typeface="Times New Roman" panose="02020603050405020304" pitchFamily="18" charset="0"/>
              </a:defRPr>
            </a:lvl2pPr>
            <a:lvl3pPr marL="1143000" indent="-228600" defTabSz="904875">
              <a:defRPr sz="2000" b="1">
                <a:solidFill>
                  <a:schemeClr val="bg1"/>
                </a:solidFill>
                <a:latin typeface="Times New Roman" panose="02020603050405020304" pitchFamily="18" charset="0"/>
                <a:cs typeface="Times New Roman" panose="02020603050405020304" pitchFamily="18" charset="0"/>
              </a:defRPr>
            </a:lvl3pPr>
            <a:lvl4pPr marL="1600200" indent="-228600" defTabSz="904875">
              <a:defRPr sz="2000" b="1">
                <a:solidFill>
                  <a:schemeClr val="bg1"/>
                </a:solidFill>
                <a:latin typeface="Times New Roman" panose="02020603050405020304" pitchFamily="18" charset="0"/>
                <a:cs typeface="Times New Roman" panose="02020603050405020304" pitchFamily="18" charset="0"/>
              </a:defRPr>
            </a:lvl4pPr>
            <a:lvl5pPr marL="2057400" indent="-228600" defTabSz="904875">
              <a:defRPr sz="2000" b="1">
                <a:solidFill>
                  <a:schemeClr val="bg1"/>
                </a:solidFill>
                <a:latin typeface="Times New Roman" panose="02020603050405020304" pitchFamily="18" charset="0"/>
                <a:cs typeface="Times New Roman" panose="02020603050405020304" pitchFamily="18" charset="0"/>
              </a:defRPr>
            </a:lvl5pPr>
            <a:lvl6pPr marL="25146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1DB8A5EF-9FB9-4453-BC13-B78BAC5E23EF}" type="slidenum">
              <a:rPr lang="ru-RU" sz="1200" b="0">
                <a:solidFill>
                  <a:schemeClr val="tx1"/>
                </a:solidFill>
                <a:latin typeface="Tahoma" panose="020B0604030504040204" pitchFamily="34" charset="0"/>
              </a:rPr>
              <a:pPr algn="r">
                <a:spcBef>
                  <a:spcPct val="20000"/>
                </a:spcBef>
              </a:pPr>
              <a:t>13</a:t>
            </a:fld>
            <a:endParaRPr lang="ru-RU" sz="1200" b="0">
              <a:solidFill>
                <a:schemeClr val="tx1"/>
              </a:solidFill>
              <a:latin typeface="Tahoma" panose="020B060403050404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349456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a:defRPr sz="2000" b="1">
                <a:solidFill>
                  <a:schemeClr val="bg1"/>
                </a:solidFill>
                <a:latin typeface="Times New Roman" panose="02020603050405020304" pitchFamily="18" charset="0"/>
                <a:cs typeface="Times New Roman" panose="02020603050405020304" pitchFamily="18" charset="0"/>
              </a:defRPr>
            </a:lvl1pPr>
            <a:lvl2pPr marL="742950" indent="-285750" defTabSz="904875">
              <a:defRPr sz="2000" b="1">
                <a:solidFill>
                  <a:schemeClr val="bg1"/>
                </a:solidFill>
                <a:latin typeface="Times New Roman" panose="02020603050405020304" pitchFamily="18" charset="0"/>
                <a:cs typeface="Times New Roman" panose="02020603050405020304" pitchFamily="18" charset="0"/>
              </a:defRPr>
            </a:lvl2pPr>
            <a:lvl3pPr marL="1143000" indent="-228600" defTabSz="904875">
              <a:defRPr sz="2000" b="1">
                <a:solidFill>
                  <a:schemeClr val="bg1"/>
                </a:solidFill>
                <a:latin typeface="Times New Roman" panose="02020603050405020304" pitchFamily="18" charset="0"/>
                <a:cs typeface="Times New Roman" panose="02020603050405020304" pitchFamily="18" charset="0"/>
              </a:defRPr>
            </a:lvl3pPr>
            <a:lvl4pPr marL="1600200" indent="-228600" defTabSz="904875">
              <a:defRPr sz="2000" b="1">
                <a:solidFill>
                  <a:schemeClr val="bg1"/>
                </a:solidFill>
                <a:latin typeface="Times New Roman" panose="02020603050405020304" pitchFamily="18" charset="0"/>
                <a:cs typeface="Times New Roman" panose="02020603050405020304" pitchFamily="18" charset="0"/>
              </a:defRPr>
            </a:lvl4pPr>
            <a:lvl5pPr marL="2057400" indent="-228600" defTabSz="904875">
              <a:defRPr sz="2000" b="1">
                <a:solidFill>
                  <a:schemeClr val="bg1"/>
                </a:solidFill>
                <a:latin typeface="Times New Roman" panose="02020603050405020304" pitchFamily="18" charset="0"/>
                <a:cs typeface="Times New Roman" panose="02020603050405020304" pitchFamily="18" charset="0"/>
              </a:defRPr>
            </a:lvl5pPr>
            <a:lvl6pPr marL="25146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E793C6B3-7289-48F3-9BB8-26B5964FB657}" type="slidenum">
              <a:rPr lang="ru-RU" sz="1200" b="0">
                <a:solidFill>
                  <a:schemeClr val="tx1"/>
                </a:solidFill>
                <a:latin typeface="Tahoma" panose="020B0604030504040204" pitchFamily="34" charset="0"/>
              </a:rPr>
              <a:pPr algn="r">
                <a:spcBef>
                  <a:spcPct val="20000"/>
                </a:spcBef>
              </a:pPr>
              <a:t>14</a:t>
            </a:fld>
            <a:endParaRPr lang="ru-RU" sz="1200" b="0">
              <a:solidFill>
                <a:schemeClr val="tx1"/>
              </a:solidFill>
              <a:latin typeface="Tahoma" panose="020B060403050404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426771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a:defRPr sz="2000" b="1">
                <a:solidFill>
                  <a:schemeClr val="bg1"/>
                </a:solidFill>
                <a:latin typeface="Times New Roman" panose="02020603050405020304" pitchFamily="18" charset="0"/>
                <a:cs typeface="Times New Roman" panose="02020603050405020304" pitchFamily="18" charset="0"/>
              </a:defRPr>
            </a:lvl1pPr>
            <a:lvl2pPr marL="742950" indent="-285750" defTabSz="904875">
              <a:defRPr sz="2000" b="1">
                <a:solidFill>
                  <a:schemeClr val="bg1"/>
                </a:solidFill>
                <a:latin typeface="Times New Roman" panose="02020603050405020304" pitchFamily="18" charset="0"/>
                <a:cs typeface="Times New Roman" panose="02020603050405020304" pitchFamily="18" charset="0"/>
              </a:defRPr>
            </a:lvl2pPr>
            <a:lvl3pPr marL="1143000" indent="-228600" defTabSz="904875">
              <a:defRPr sz="2000" b="1">
                <a:solidFill>
                  <a:schemeClr val="bg1"/>
                </a:solidFill>
                <a:latin typeface="Times New Roman" panose="02020603050405020304" pitchFamily="18" charset="0"/>
                <a:cs typeface="Times New Roman" panose="02020603050405020304" pitchFamily="18" charset="0"/>
              </a:defRPr>
            </a:lvl3pPr>
            <a:lvl4pPr marL="1600200" indent="-228600" defTabSz="904875">
              <a:defRPr sz="2000" b="1">
                <a:solidFill>
                  <a:schemeClr val="bg1"/>
                </a:solidFill>
                <a:latin typeface="Times New Roman" panose="02020603050405020304" pitchFamily="18" charset="0"/>
                <a:cs typeface="Times New Roman" panose="02020603050405020304" pitchFamily="18" charset="0"/>
              </a:defRPr>
            </a:lvl4pPr>
            <a:lvl5pPr marL="2057400" indent="-228600" defTabSz="904875">
              <a:defRPr sz="2000" b="1">
                <a:solidFill>
                  <a:schemeClr val="bg1"/>
                </a:solidFill>
                <a:latin typeface="Times New Roman" panose="02020603050405020304" pitchFamily="18" charset="0"/>
                <a:cs typeface="Times New Roman" panose="02020603050405020304" pitchFamily="18" charset="0"/>
              </a:defRPr>
            </a:lvl5pPr>
            <a:lvl6pPr marL="25146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28DE5FA1-1112-49A3-9593-FF3F85ECD30A}" type="slidenum">
              <a:rPr lang="ru-RU" sz="1200" b="0">
                <a:solidFill>
                  <a:schemeClr val="tx1"/>
                </a:solidFill>
                <a:latin typeface="Tahoma" panose="020B0604030504040204" pitchFamily="34" charset="0"/>
              </a:rPr>
              <a:pPr algn="r">
                <a:spcBef>
                  <a:spcPct val="20000"/>
                </a:spcBef>
              </a:pPr>
              <a:t>15</a:t>
            </a:fld>
            <a:endParaRPr lang="ru-RU" sz="1200" b="0">
              <a:solidFill>
                <a:schemeClr val="tx1"/>
              </a:solidFill>
              <a:latin typeface="Tahoma" panose="020B060403050404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322830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1F13002-1718-423B-AC45-E1E611D0E07C}" type="slidenum">
              <a:rPr lang="ru-RU" altLang="ru-RU"/>
              <a:pPr algn="r" eaLnBrk="1" hangingPunct="1">
                <a:spcBef>
                  <a:spcPct val="0"/>
                </a:spcBef>
              </a:pPr>
              <a:t>31</a:t>
            </a:fld>
            <a:endParaRPr lang="ru-RU" altLang="ru-RU"/>
          </a:p>
        </p:txBody>
      </p:sp>
      <p:sp>
        <p:nvSpPr>
          <p:cNvPr id="82947"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82948"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149418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77">
              <a:spcBef>
                <a:spcPct val="30000"/>
              </a:spcBef>
              <a:defRPr sz="1200">
                <a:solidFill>
                  <a:schemeClr val="tx1"/>
                </a:solidFill>
                <a:latin typeface="Arial" panose="020B0604020202020204" pitchFamily="34" charset="0"/>
                <a:ea typeface="ＭＳ Ｐゴシック" panose="020B0600070205080204" pitchFamily="34" charset="-128"/>
              </a:defRPr>
            </a:lvl1pPr>
            <a:lvl2pPr marL="743990" indent="-286150" defTabSz="931577">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600" indent="-228920" defTabSz="931577">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2440" indent="-228920" defTabSz="931577">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280" indent="-228920" defTabSz="931577">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8120"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5961"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3801"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91641"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B3400C-809F-4DE5-B329-FC0D56BCCE02}" type="slidenum">
              <a:rPr lang="ru-RU" altLang="ru-RU"/>
              <a:pPr>
                <a:spcBef>
                  <a:spcPct val="0"/>
                </a:spcBef>
              </a:pPr>
              <a:t>32</a:t>
            </a:fld>
            <a:endParaRPr lang="ru-RU" altLang="ru-RU"/>
          </a:p>
        </p:txBody>
      </p:sp>
      <p:sp>
        <p:nvSpPr>
          <p:cNvPr id="56323" name="Text Box 1"/>
          <p:cNvSpPr txBox="1">
            <a:spLocks noChangeArrowheads="1"/>
          </p:cNvSpPr>
          <p:nvPr/>
        </p:nvSpPr>
        <p:spPr bwMode="auto">
          <a:xfrm>
            <a:off x="3861882" y="9386457"/>
            <a:ext cx="2951705"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10" tIns="46505" rIns="93010" bIns="46505"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788DCC6F-C09B-4029-A19A-9C04CBE01DFF}" type="slidenum">
              <a:rPr lang="ru-RU" altLang="ru-RU">
                <a:solidFill>
                  <a:srgbClr val="000000"/>
                </a:solidFill>
              </a:rPr>
              <a:pPr algn="r" eaLnBrk="1" hangingPunct="1">
                <a:spcBef>
                  <a:spcPct val="0"/>
                </a:spcBef>
              </a:pPr>
              <a:t>32</a:t>
            </a:fld>
            <a:endParaRPr lang="ru-RU" altLang="ru-RU">
              <a:solidFill>
                <a:srgbClr val="000000"/>
              </a:solidFill>
            </a:endParaRPr>
          </a:p>
        </p:txBody>
      </p:sp>
      <p:sp>
        <p:nvSpPr>
          <p:cNvPr id="56324" name="Text Box 2"/>
          <p:cNvSpPr txBox="1">
            <a:spLocks noChangeArrowheads="1"/>
          </p:cNvSpPr>
          <p:nvPr/>
        </p:nvSpPr>
        <p:spPr bwMode="auto">
          <a:xfrm>
            <a:off x="934044" y="741956"/>
            <a:ext cx="4950273"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ru-RU" altLang="ru-RU" sz="2400"/>
          </a:p>
        </p:txBody>
      </p:sp>
      <p:sp>
        <p:nvSpPr>
          <p:cNvPr id="56325" name="Rectangle 3"/>
          <p:cNvSpPr>
            <a:spLocks noGrp="1" noChangeArrowheads="1"/>
          </p:cNvSpPr>
          <p:nvPr>
            <p:ph type="body"/>
          </p:nvPr>
        </p:nvSpPr>
        <p:spPr>
          <a:xfrm>
            <a:off x="681040" y="4693228"/>
            <a:ext cx="5449916" cy="44437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ea typeface="ＭＳ Ｐゴシック" panose="020B0600070205080204" pitchFamily="34" charset="-128"/>
            </a:endParaRPr>
          </a:p>
        </p:txBody>
      </p:sp>
    </p:spTree>
    <p:extLst>
      <p:ext uri="{BB962C8B-B14F-4D97-AF65-F5344CB8AC3E}">
        <p14:creationId xmlns:p14="http://schemas.microsoft.com/office/powerpoint/2010/main" val="81041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77">
              <a:spcBef>
                <a:spcPct val="30000"/>
              </a:spcBef>
              <a:defRPr sz="1200">
                <a:solidFill>
                  <a:schemeClr val="tx1"/>
                </a:solidFill>
                <a:latin typeface="Arial" panose="020B0604020202020204" pitchFamily="34" charset="0"/>
                <a:ea typeface="ＭＳ Ｐゴシック" panose="020B0600070205080204" pitchFamily="34" charset="-128"/>
              </a:defRPr>
            </a:lvl1pPr>
            <a:lvl2pPr marL="743990" indent="-286150" defTabSz="931577">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4600" indent="-228920" defTabSz="931577">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2440" indent="-228920" defTabSz="931577">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0280" indent="-228920" defTabSz="931577">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8120"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5961"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3801"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91641" indent="-228920" defTabSz="931577"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18F9E6C-D3FC-4A5A-A672-CDAD59813366}" type="slidenum">
              <a:rPr lang="ru-RU" altLang="ru-RU"/>
              <a:pPr>
                <a:spcBef>
                  <a:spcPct val="0"/>
                </a:spcBef>
              </a:pPr>
              <a:t>33</a:t>
            </a:fld>
            <a:endParaRPr lang="ru-RU" altLang="ru-RU"/>
          </a:p>
        </p:txBody>
      </p:sp>
      <p:sp>
        <p:nvSpPr>
          <p:cNvPr id="57347" name="Text Box 1"/>
          <p:cNvSpPr txBox="1">
            <a:spLocks noChangeArrowheads="1"/>
          </p:cNvSpPr>
          <p:nvPr/>
        </p:nvSpPr>
        <p:spPr bwMode="auto">
          <a:xfrm>
            <a:off x="3861882" y="9386457"/>
            <a:ext cx="2951705"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10" tIns="46505" rIns="93010" bIns="46505"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B61DF3A-9F99-4123-9D28-BAA61E528B73}" type="slidenum">
              <a:rPr lang="ru-RU" altLang="ru-RU">
                <a:solidFill>
                  <a:srgbClr val="000000"/>
                </a:solidFill>
              </a:rPr>
              <a:pPr algn="r" eaLnBrk="1" hangingPunct="1">
                <a:spcBef>
                  <a:spcPct val="0"/>
                </a:spcBef>
              </a:pPr>
              <a:t>33</a:t>
            </a:fld>
            <a:endParaRPr lang="ru-RU" altLang="ru-RU">
              <a:solidFill>
                <a:srgbClr val="000000"/>
              </a:solidFill>
            </a:endParaRPr>
          </a:p>
        </p:txBody>
      </p:sp>
      <p:sp>
        <p:nvSpPr>
          <p:cNvPr id="57348" name="Text Box 2"/>
          <p:cNvSpPr txBox="1">
            <a:spLocks noChangeArrowheads="1"/>
          </p:cNvSpPr>
          <p:nvPr/>
        </p:nvSpPr>
        <p:spPr bwMode="auto">
          <a:xfrm>
            <a:off x="934044" y="741956"/>
            <a:ext cx="4950273"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ru-RU" altLang="ru-RU" sz="2400"/>
          </a:p>
        </p:txBody>
      </p:sp>
      <p:sp>
        <p:nvSpPr>
          <p:cNvPr id="57349" name="Rectangle 3"/>
          <p:cNvSpPr>
            <a:spLocks noGrp="1" noChangeArrowheads="1"/>
          </p:cNvSpPr>
          <p:nvPr>
            <p:ph type="body"/>
          </p:nvPr>
        </p:nvSpPr>
        <p:spPr>
          <a:xfrm>
            <a:off x="681040" y="4693228"/>
            <a:ext cx="5449916" cy="44437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ea typeface="ＭＳ Ｐゴシック" panose="020B0600070205080204" pitchFamily="34" charset="-128"/>
            </a:endParaRPr>
          </a:p>
        </p:txBody>
      </p:sp>
    </p:spTree>
    <p:extLst>
      <p:ext uri="{BB962C8B-B14F-4D97-AF65-F5344CB8AC3E}">
        <p14:creationId xmlns:p14="http://schemas.microsoft.com/office/powerpoint/2010/main" val="208100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A780820-1F73-498A-A04B-356948CAEA3B}" type="slidenum">
              <a:rPr lang="ru-RU" altLang="ru-RU"/>
              <a:pPr algn="r" eaLnBrk="1" hangingPunct="1">
                <a:spcBef>
                  <a:spcPct val="0"/>
                </a:spcBef>
              </a:pPr>
              <a:t>38</a:t>
            </a:fld>
            <a:endParaRPr lang="ru-RU" altLang="ru-RU"/>
          </a:p>
        </p:txBody>
      </p:sp>
      <p:sp>
        <p:nvSpPr>
          <p:cNvPr id="59395"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59396"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97737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500DD2EA-4610-4113-993B-1543F06EF25C}" type="slidenum">
              <a:rPr lang="ru-RU" altLang="ru-RU"/>
              <a:pPr algn="r" eaLnBrk="1" hangingPunct="1">
                <a:spcBef>
                  <a:spcPct val="0"/>
                </a:spcBef>
              </a:pPr>
              <a:t>39</a:t>
            </a:fld>
            <a:endParaRPr lang="ru-RU" altLang="ru-RU"/>
          </a:p>
        </p:txBody>
      </p:sp>
      <p:sp>
        <p:nvSpPr>
          <p:cNvPr id="60419"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60420"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2338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4" tIns="46026" rIns="92054" bIns="46026" anchor="b"/>
          <a:lstStyle>
            <a:lvl1pPr defTabSz="903288"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defTabSz="903288"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AA9FEA06-772F-4103-837F-8E8C836B4351}" type="slidenum">
              <a:rPr lang="ru-RU" sz="1200" b="0">
                <a:solidFill>
                  <a:schemeClr val="tx1"/>
                </a:solidFill>
                <a:latin typeface="Tahoma" panose="020B0604030504040204" pitchFamily="34" charset="0"/>
              </a:rPr>
              <a:pPr algn="r">
                <a:spcBef>
                  <a:spcPct val="20000"/>
                </a:spcBef>
              </a:pPr>
              <a:t>3</a:t>
            </a:fld>
            <a:endParaRPr lang="ru-RU" sz="1200" b="0">
              <a:solidFill>
                <a:schemeClr val="tx1"/>
              </a:solidFill>
              <a:latin typeface="Tahoma" panose="020B0604030504040204" pitchFamily="34"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167318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95BB2BA-AFC4-4952-9E6D-6DD24A8B7257}" type="slidenum">
              <a:rPr lang="ru-RU" altLang="ru-RU">
                <a:cs typeface="Arial" panose="020B0604020202020204" pitchFamily="34" charset="0"/>
              </a:rPr>
              <a:pPr algn="r" eaLnBrk="1" hangingPunct="1">
                <a:spcBef>
                  <a:spcPct val="0"/>
                </a:spcBef>
              </a:pPr>
              <a:t>40</a:t>
            </a:fld>
            <a:endParaRPr lang="ru-RU" altLang="ru-RU">
              <a:cs typeface="Arial" panose="020B0604020202020204" pitchFamily="34" charset="0"/>
            </a:endParaRPr>
          </a:p>
        </p:txBody>
      </p:sp>
      <p:sp>
        <p:nvSpPr>
          <p:cNvPr id="61443"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cs typeface="Arial" panose="020B0604020202020204" pitchFamily="34" charset="0"/>
            </a:endParaRPr>
          </a:p>
        </p:txBody>
      </p:sp>
      <p:sp>
        <p:nvSpPr>
          <p:cNvPr id="61444"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1393788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7965B37-AA8D-4ECD-B45F-2D5F69FC9815}" type="slidenum">
              <a:rPr lang="ru-RU" altLang="ru-RU"/>
              <a:pPr algn="r" eaLnBrk="1" hangingPunct="1">
                <a:spcBef>
                  <a:spcPct val="0"/>
                </a:spcBef>
              </a:pPr>
              <a:t>43</a:t>
            </a:fld>
            <a:endParaRPr lang="ru-RU" altLang="ru-RU"/>
          </a:p>
        </p:txBody>
      </p:sp>
      <p:sp>
        <p:nvSpPr>
          <p:cNvPr id="62467"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62468"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206411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87F2F09E-ADCF-44FF-8B0F-BDA7EE4A7558}" type="slidenum">
              <a:rPr lang="ru-RU" altLang="ru-RU"/>
              <a:pPr algn="r" eaLnBrk="1" hangingPunct="1">
                <a:spcBef>
                  <a:spcPct val="0"/>
                </a:spcBef>
              </a:pPr>
              <a:t>44</a:t>
            </a:fld>
            <a:endParaRPr lang="ru-RU" altLang="ru-RU"/>
          </a:p>
        </p:txBody>
      </p:sp>
      <p:sp>
        <p:nvSpPr>
          <p:cNvPr id="63491"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63492"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2412279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48DCD1CD-AB55-4F5D-A13E-4AF04A859EB8}" type="slidenum">
              <a:rPr lang="ru-RU" altLang="ru-RU"/>
              <a:pPr algn="r" eaLnBrk="1" hangingPunct="1">
                <a:spcBef>
                  <a:spcPct val="0"/>
                </a:spcBef>
              </a:pPr>
              <a:t>47</a:t>
            </a:fld>
            <a:endParaRPr lang="ru-RU" altLang="ru-RU"/>
          </a:p>
        </p:txBody>
      </p:sp>
      <p:sp>
        <p:nvSpPr>
          <p:cNvPr id="64515"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64516"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129262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CCA73DD4-FA38-4C96-A878-F4764FFF4FDD}" type="slidenum">
              <a:rPr lang="ru-RU" altLang="ru-RU"/>
              <a:pPr algn="r" eaLnBrk="1" hangingPunct="1">
                <a:spcBef>
                  <a:spcPct val="0"/>
                </a:spcBef>
              </a:pPr>
              <a:t>48</a:t>
            </a:fld>
            <a:endParaRPr lang="ru-RU" altLang="ru-RU"/>
          </a:p>
        </p:txBody>
      </p:sp>
      <p:sp>
        <p:nvSpPr>
          <p:cNvPr id="69635"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69636"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441155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825D234A-2A6D-455C-8DD6-D12D343BFDDF}" type="slidenum">
              <a:rPr lang="ru-RU" altLang="ru-RU"/>
              <a:pPr algn="r" eaLnBrk="1" hangingPunct="1">
                <a:spcBef>
                  <a:spcPct val="0"/>
                </a:spcBef>
              </a:pPr>
              <a:t>49</a:t>
            </a:fld>
            <a:endParaRPr lang="ru-RU" altLang="ru-RU"/>
          </a:p>
        </p:txBody>
      </p:sp>
      <p:sp>
        <p:nvSpPr>
          <p:cNvPr id="71683"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71684"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3025158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4426EF8D-A49A-4193-AC0A-5386528B348C}" type="slidenum">
              <a:rPr lang="ru-RU" altLang="ru-RU"/>
              <a:pPr algn="r" eaLnBrk="1" hangingPunct="1">
                <a:spcBef>
                  <a:spcPct val="0"/>
                </a:spcBef>
              </a:pPr>
              <a:t>50</a:t>
            </a:fld>
            <a:endParaRPr lang="ru-RU" altLang="ru-RU"/>
          </a:p>
        </p:txBody>
      </p:sp>
      <p:sp>
        <p:nvSpPr>
          <p:cNvPr id="73731"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73732"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276540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txBox="1">
            <a:spLocks noGrp="1" noChangeArrowheads="1"/>
          </p:cNvSpPr>
          <p:nvPr/>
        </p:nvSpPr>
        <p:spPr bwMode="auto">
          <a:xfrm>
            <a:off x="3860291" y="9386457"/>
            <a:ext cx="2951706"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1" rIns="93143" bIns="46571" anchor="b"/>
          <a:lstStyle>
            <a:lvl1pPr defTabSz="9302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1F13002-1718-423B-AC45-E1E611D0E07C}" type="slidenum">
              <a:rPr lang="ru-RU" altLang="ru-RU"/>
              <a:pPr algn="r" eaLnBrk="1" hangingPunct="1">
                <a:spcBef>
                  <a:spcPct val="0"/>
                </a:spcBef>
              </a:pPr>
              <a:t>51</a:t>
            </a:fld>
            <a:endParaRPr lang="ru-RU" altLang="ru-RU"/>
          </a:p>
        </p:txBody>
      </p:sp>
      <p:sp>
        <p:nvSpPr>
          <p:cNvPr id="82947" name="Text Box 1"/>
          <p:cNvSpPr txBox="1">
            <a:spLocks noChangeArrowheads="1"/>
          </p:cNvSpPr>
          <p:nvPr/>
        </p:nvSpPr>
        <p:spPr bwMode="auto">
          <a:xfrm>
            <a:off x="934045" y="741956"/>
            <a:ext cx="4948682" cy="3705013"/>
          </a:xfrm>
          <a:prstGeom prst="rect">
            <a:avLst/>
          </a:prstGeom>
          <a:solidFill>
            <a:srgbClr val="FFFFFF"/>
          </a:solidFill>
          <a:ln w="9360">
            <a:solidFill>
              <a:srgbClr val="000000"/>
            </a:solidFill>
            <a:miter lim="800000"/>
            <a:headEnd/>
            <a:tailEnd/>
          </a:ln>
        </p:spPr>
        <p:txBody>
          <a:bodyPr wrap="none" lIns="91568" tIns="45784" rIns="91568" bIns="45784" anchor="ct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ru-RU" sz="2400"/>
          </a:p>
        </p:txBody>
      </p:sp>
      <p:sp>
        <p:nvSpPr>
          <p:cNvPr id="82948" name="Text Box 2"/>
          <p:cNvSpPr>
            <a:spLocks noGrp="1" noChangeArrowheads="1"/>
          </p:cNvSpPr>
          <p:nvPr>
            <p:ph type="body"/>
          </p:nvPr>
        </p:nvSpPr>
        <p:spPr>
          <a:xfrm>
            <a:off x="681040" y="4694818"/>
            <a:ext cx="5449916" cy="4443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u-RU" smtClean="0">
              <a:ea typeface="ＭＳ Ｐゴシック" panose="020B0600070205080204" pitchFamily="34" charset="-128"/>
            </a:endParaRPr>
          </a:p>
        </p:txBody>
      </p:sp>
    </p:spTree>
    <p:extLst>
      <p:ext uri="{BB962C8B-B14F-4D97-AF65-F5344CB8AC3E}">
        <p14:creationId xmlns:p14="http://schemas.microsoft.com/office/powerpoint/2010/main" val="150809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defTabSz="904875"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defTabSz="904875"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defTabSz="904875"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defTabSz="904875"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defTabSz="904875"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DD259821-24C6-42FB-A26C-116F7ED7FBD0}" type="slidenum">
              <a:rPr lang="ru-RU" sz="1200" b="0">
                <a:solidFill>
                  <a:schemeClr val="tx1"/>
                </a:solidFill>
                <a:latin typeface="Tahoma" panose="020B0604030504040204" pitchFamily="34" charset="0"/>
              </a:rPr>
              <a:pPr algn="r">
                <a:spcBef>
                  <a:spcPct val="20000"/>
                </a:spcBef>
              </a:pPr>
              <a:t>4</a:t>
            </a:fld>
            <a:endParaRPr lang="ru-RU" sz="1200" b="0">
              <a:solidFill>
                <a:schemeClr val="tx1"/>
              </a:solidFill>
              <a:latin typeface="Tahoma" panose="020B0604030504040204" pitchFamily="34"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322352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4" tIns="46026" rIns="92054" bIns="46026" anchor="b"/>
          <a:lstStyle>
            <a:lvl1pPr defTabSz="903288"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defTabSz="903288"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defTabSz="903288"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defTabSz="903288"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r">
              <a:spcBef>
                <a:spcPct val="20000"/>
              </a:spcBef>
            </a:pPr>
            <a:fld id="{338CC116-319F-4B20-9A55-6C394E118F6A}" type="slidenum">
              <a:rPr lang="ru-RU" sz="1200" b="0">
                <a:solidFill>
                  <a:schemeClr val="tx1"/>
                </a:solidFill>
                <a:latin typeface="Tahoma" panose="020B0604030504040204" pitchFamily="34" charset="0"/>
              </a:rPr>
              <a:pPr algn="r">
                <a:spcBef>
                  <a:spcPct val="20000"/>
                </a:spcBef>
              </a:pPr>
              <a:t>5</a:t>
            </a:fld>
            <a:endParaRPr lang="ru-RU" sz="1200" b="0">
              <a:solidFill>
                <a:schemeClr val="tx1"/>
              </a:solidFill>
              <a:latin typeface="Tahoma" panose="020B0604030504040204" pitchFamily="34"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87393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BCFA57-9B14-4262-954A-93FC9A719F05}" type="slidenum">
              <a:rPr lang="ru-RU" smtClean="0"/>
              <a:pPr/>
              <a:t>6</a:t>
            </a:fld>
            <a:endParaRPr lang="ru-RU"/>
          </a:p>
        </p:txBody>
      </p:sp>
    </p:spTree>
    <p:extLst>
      <p:ext uri="{BB962C8B-B14F-4D97-AF65-F5344CB8AC3E}">
        <p14:creationId xmlns:p14="http://schemas.microsoft.com/office/powerpoint/2010/main" val="393897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20000"/>
              </a:spcBef>
            </a:pPr>
            <a:fld id="{92079EFE-A9FD-4F35-B5C5-140BBCE79E65}" type="slidenum">
              <a:rPr kumimoji="0" lang="ru-RU" b="0">
                <a:latin typeface="Tahoma" panose="020B0604030504040204" pitchFamily="34" charset="0"/>
              </a:rPr>
              <a:pPr algn="r">
                <a:spcBef>
                  <a:spcPct val="20000"/>
                </a:spcBef>
              </a:pPr>
              <a:t>7</a:t>
            </a:fld>
            <a:endParaRPr kumimoji="0" lang="ru-RU" b="0">
              <a:latin typeface="Tahoma" panose="020B060403050404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227035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3"/>
          <p:cNvSpPr txBox="1">
            <a:spLocks noGrp="1" noChangeArrowheads="1"/>
          </p:cNvSpPr>
          <p:nvPr/>
        </p:nvSpPr>
        <p:spPr bwMode="auto">
          <a:xfrm>
            <a:off x="3903633" y="9521963"/>
            <a:ext cx="2983316"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0" rIns="92063" bIns="46030" anchor="b"/>
          <a:lstStyle>
            <a:lvl1pPr defTabSz="903288">
              <a:spcBef>
                <a:spcPct val="30000"/>
              </a:spcBef>
              <a:defRPr kumimoji="1" sz="1200">
                <a:solidFill>
                  <a:schemeClr val="tx1"/>
                </a:solidFill>
                <a:latin typeface="Times New Roman" panose="02020603050405020304" pitchFamily="18" charset="0"/>
              </a:defRPr>
            </a:lvl1pPr>
            <a:lvl2pPr marL="742950" indent="-285750" defTabSz="903288">
              <a:spcBef>
                <a:spcPct val="30000"/>
              </a:spcBef>
              <a:defRPr kumimoji="1" sz="1200">
                <a:solidFill>
                  <a:schemeClr val="tx1"/>
                </a:solidFill>
                <a:latin typeface="Times New Roman" panose="02020603050405020304" pitchFamily="18" charset="0"/>
              </a:defRPr>
            </a:lvl2pPr>
            <a:lvl3pPr marL="1143000" indent="-228600" defTabSz="903288">
              <a:spcBef>
                <a:spcPct val="30000"/>
              </a:spcBef>
              <a:defRPr kumimoji="1" sz="1200">
                <a:solidFill>
                  <a:schemeClr val="tx1"/>
                </a:solidFill>
                <a:latin typeface="Times New Roman" panose="02020603050405020304" pitchFamily="18" charset="0"/>
              </a:defRPr>
            </a:lvl3pPr>
            <a:lvl4pPr marL="1600200" indent="-228600" defTabSz="903288">
              <a:spcBef>
                <a:spcPct val="30000"/>
              </a:spcBef>
              <a:defRPr kumimoji="1" sz="1200">
                <a:solidFill>
                  <a:schemeClr val="tx1"/>
                </a:solidFill>
                <a:latin typeface="Times New Roman" panose="02020603050405020304" pitchFamily="18" charset="0"/>
              </a:defRPr>
            </a:lvl4pPr>
            <a:lvl5pPr marL="2057400" indent="-228600" defTabSz="903288">
              <a:spcBef>
                <a:spcPct val="30000"/>
              </a:spcBef>
              <a:defRPr kumimoji="1"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20000"/>
              </a:spcBef>
            </a:pPr>
            <a:fld id="{D0002DF7-A3A3-497E-A742-4DB73FC843FD}" type="slidenum">
              <a:rPr kumimoji="0" lang="ru-RU" b="0">
                <a:latin typeface="Tahoma" panose="020B0604030504040204" pitchFamily="34" charset="0"/>
              </a:rPr>
              <a:pPr algn="r">
                <a:spcBef>
                  <a:spcPct val="20000"/>
                </a:spcBef>
              </a:pPr>
              <a:t>8</a:t>
            </a:fld>
            <a:endParaRPr kumimoji="0" lang="ru-RU" b="0">
              <a:latin typeface="Tahoma" panose="020B0604030504040204"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0" rIns="92063" bIns="46030"/>
          <a:lstStyle/>
          <a:p>
            <a:endParaRPr lang="ru-RU" smtClean="0"/>
          </a:p>
        </p:txBody>
      </p:sp>
    </p:spTree>
    <p:extLst>
      <p:ext uri="{BB962C8B-B14F-4D97-AF65-F5344CB8AC3E}">
        <p14:creationId xmlns:p14="http://schemas.microsoft.com/office/powerpoint/2010/main" val="353019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3288">
              <a:spcBef>
                <a:spcPct val="30000"/>
              </a:spcBef>
              <a:defRPr kumimoji="1" sz="1200">
                <a:solidFill>
                  <a:schemeClr val="tx1"/>
                </a:solidFill>
                <a:latin typeface="Times New Roman" panose="02020603050405020304" pitchFamily="18" charset="0"/>
              </a:defRPr>
            </a:lvl1pPr>
            <a:lvl2pPr marL="742950" indent="-285750" defTabSz="903288">
              <a:spcBef>
                <a:spcPct val="30000"/>
              </a:spcBef>
              <a:defRPr kumimoji="1" sz="1200">
                <a:solidFill>
                  <a:schemeClr val="tx1"/>
                </a:solidFill>
                <a:latin typeface="Times New Roman" panose="02020603050405020304" pitchFamily="18" charset="0"/>
              </a:defRPr>
            </a:lvl2pPr>
            <a:lvl3pPr marL="1143000" indent="-228600" defTabSz="903288">
              <a:spcBef>
                <a:spcPct val="30000"/>
              </a:spcBef>
              <a:defRPr kumimoji="1" sz="1200">
                <a:solidFill>
                  <a:schemeClr val="tx1"/>
                </a:solidFill>
                <a:latin typeface="Times New Roman" panose="02020603050405020304" pitchFamily="18" charset="0"/>
              </a:defRPr>
            </a:lvl3pPr>
            <a:lvl4pPr marL="1600200" indent="-228600" defTabSz="903288">
              <a:spcBef>
                <a:spcPct val="30000"/>
              </a:spcBef>
              <a:defRPr kumimoji="1" sz="1200">
                <a:solidFill>
                  <a:schemeClr val="tx1"/>
                </a:solidFill>
                <a:latin typeface="Times New Roman" panose="02020603050405020304" pitchFamily="18" charset="0"/>
              </a:defRPr>
            </a:lvl4pPr>
            <a:lvl5pPr marL="2057400" indent="-228600" defTabSz="903288">
              <a:spcBef>
                <a:spcPct val="30000"/>
              </a:spcBef>
              <a:defRPr kumimoji="1"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20000"/>
              </a:spcBef>
            </a:pPr>
            <a:fld id="{9D350F9B-3337-438F-8E0C-2C3E135C0E16}" type="slidenum">
              <a:rPr kumimoji="0" lang="ru-RU" b="0">
                <a:latin typeface="Tahoma" panose="020B0604030504040204" pitchFamily="34" charset="0"/>
              </a:rPr>
              <a:pPr algn="r">
                <a:spcBef>
                  <a:spcPct val="20000"/>
                </a:spcBef>
              </a:pPr>
              <a:t>9</a:t>
            </a:fld>
            <a:endParaRPr kumimoji="0" lang="ru-RU" b="0">
              <a:latin typeface="Tahoma" panose="020B060403050404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0" rIns="92063" bIns="46030"/>
          <a:lstStyle/>
          <a:p>
            <a:endParaRPr lang="ru-RU" smtClean="0"/>
          </a:p>
        </p:txBody>
      </p:sp>
    </p:spTree>
    <p:extLst>
      <p:ext uri="{BB962C8B-B14F-4D97-AF65-F5344CB8AC3E}">
        <p14:creationId xmlns:p14="http://schemas.microsoft.com/office/powerpoint/2010/main" val="227558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3"/>
          <p:cNvSpPr txBox="1">
            <a:spLocks noGrp="1" noChangeArrowheads="1"/>
          </p:cNvSpPr>
          <p:nvPr/>
        </p:nvSpPr>
        <p:spPr bwMode="auto">
          <a:xfrm>
            <a:off x="3902010" y="9521963"/>
            <a:ext cx="2984939" cy="5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5" tIns="46031" rIns="92065" bIns="46031" anchor="b"/>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20000"/>
              </a:spcBef>
            </a:pPr>
            <a:fld id="{ACFF2B51-2469-4F47-B105-719CD26B9A32}" type="slidenum">
              <a:rPr kumimoji="0" lang="ru-RU" b="0">
                <a:latin typeface="Tahoma" panose="020B0604030504040204" pitchFamily="34" charset="0"/>
              </a:rPr>
              <a:pPr algn="r">
                <a:spcBef>
                  <a:spcPct val="20000"/>
                </a:spcBef>
              </a:pPr>
              <a:t>10</a:t>
            </a:fld>
            <a:endParaRPr kumimoji="0" lang="ru-RU" b="0">
              <a:latin typeface="Tahoma" panose="020B0604030504040204"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2003226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пр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246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58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fld id="{0EFA96CC-64B4-46B2-9EF7-D60C208C9EC5}" type="slidenum">
              <a:rPr lang="ru-RU"/>
              <a:pPr/>
              <a:t>‹#›</a:t>
            </a:fld>
            <a:endParaRPr lang="ru-RU"/>
          </a:p>
        </p:txBody>
      </p:sp>
    </p:spTree>
    <p:extLst>
      <p:ext uri="{BB962C8B-B14F-4D97-AF65-F5344CB8AC3E}">
        <p14:creationId xmlns:p14="http://schemas.microsoft.com/office/powerpoint/2010/main" val="144632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fld id="{E650DB9B-C5A4-4E59-8A45-7E0E26520A44}" type="slidenum">
              <a:rPr lang="ru-RU"/>
              <a:pPr/>
              <a:t>‹#›</a:t>
            </a:fld>
            <a:endParaRPr lang="ru-RU"/>
          </a:p>
        </p:txBody>
      </p:sp>
    </p:spTree>
    <p:extLst>
      <p:ext uri="{BB962C8B-B14F-4D97-AF65-F5344CB8AC3E}">
        <p14:creationId xmlns:p14="http://schemas.microsoft.com/office/powerpoint/2010/main" val="290478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fld id="{9DDFF4FF-DF4E-46E0-8C95-918776C09900}" type="slidenum">
              <a:rPr lang="ru-RU"/>
              <a:pPr/>
              <a:t>‹#›</a:t>
            </a:fld>
            <a:endParaRPr lang="ru-RU"/>
          </a:p>
        </p:txBody>
      </p:sp>
    </p:spTree>
    <p:extLst>
      <p:ext uri="{BB962C8B-B14F-4D97-AF65-F5344CB8AC3E}">
        <p14:creationId xmlns:p14="http://schemas.microsoft.com/office/powerpoint/2010/main" val="200563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0"/>
            <a:ext cx="4038600" cy="4525963"/>
          </a:xfrm>
        </p:spPr>
        <p:txBody>
          <a:bodyPr/>
          <a:lstStyle/>
          <a:p>
            <a:pPr lvl="0"/>
            <a:endParaRPr lang="ru-RU" noProof="0" smtClean="0"/>
          </a:p>
        </p:txBody>
      </p:sp>
      <p:sp>
        <p:nvSpPr>
          <p:cNvPr id="5" name="Rectangle 10"/>
          <p:cNvSpPr>
            <a:spLocks noGrp="1" noChangeArrowheads="1"/>
          </p:cNvSpPr>
          <p:nvPr>
            <p:ph type="sldNum" sz="quarter" idx="10"/>
          </p:nvPr>
        </p:nvSpPr>
        <p:spPr>
          <a:ln/>
        </p:spPr>
        <p:txBody>
          <a:bodyPr/>
          <a:lstStyle>
            <a:lvl1pPr>
              <a:defRPr/>
            </a:lvl1pPr>
          </a:lstStyle>
          <a:p>
            <a:fld id="{F6511083-AEFC-44E6-9A76-CC38ACCB0D36}" type="slidenum">
              <a:rPr lang="ru-RU"/>
              <a:pPr/>
              <a:t>‹#›</a:t>
            </a:fld>
            <a:endParaRPr lang="ru-RU"/>
          </a:p>
        </p:txBody>
      </p:sp>
    </p:spTree>
    <p:extLst>
      <p:ext uri="{BB962C8B-B14F-4D97-AF65-F5344CB8AC3E}">
        <p14:creationId xmlns:p14="http://schemas.microsoft.com/office/powerpoint/2010/main" val="2558731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10"/>
          <p:cNvSpPr>
            <a:spLocks noGrp="1" noChangeArrowheads="1"/>
          </p:cNvSpPr>
          <p:nvPr>
            <p:ph type="sldNum" sz="quarter" idx="10"/>
          </p:nvPr>
        </p:nvSpPr>
        <p:spPr>
          <a:ln/>
        </p:spPr>
        <p:txBody>
          <a:bodyPr/>
          <a:lstStyle>
            <a:lvl1pPr>
              <a:defRPr/>
            </a:lvl1pPr>
          </a:lstStyle>
          <a:p>
            <a:fld id="{3485EFA3-5BED-4B5F-B4D1-731FB3732A74}" type="slidenum">
              <a:rPr lang="ru-RU"/>
              <a:pPr/>
              <a:t>‹#›</a:t>
            </a:fld>
            <a:endParaRPr lang="ru-RU"/>
          </a:p>
        </p:txBody>
      </p:sp>
    </p:spTree>
    <p:extLst>
      <p:ext uri="{BB962C8B-B14F-4D97-AF65-F5344CB8AC3E}">
        <p14:creationId xmlns:p14="http://schemas.microsoft.com/office/powerpoint/2010/main" val="68348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fld id="{9CD1E7F1-BDF7-4312-BA81-9A9F25563B27}" type="slidenum">
              <a:rPr lang="ru-RU"/>
              <a:pPr/>
              <a:t>‹#›</a:t>
            </a:fld>
            <a:endParaRPr lang="ru-RU"/>
          </a:p>
        </p:txBody>
      </p:sp>
    </p:spTree>
    <p:extLst>
      <p:ext uri="{BB962C8B-B14F-4D97-AF65-F5344CB8AC3E}">
        <p14:creationId xmlns:p14="http://schemas.microsoft.com/office/powerpoint/2010/main" val="188734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sldNum" sz="quarter" idx="10"/>
          </p:nvPr>
        </p:nvSpPr>
        <p:spPr>
          <a:ln/>
        </p:spPr>
        <p:txBody>
          <a:bodyPr/>
          <a:lstStyle>
            <a:lvl1pPr>
              <a:defRPr/>
            </a:lvl1pPr>
          </a:lstStyle>
          <a:p>
            <a:fld id="{E98308D8-5592-4FF2-899A-C43436FC575B}" type="slidenum">
              <a:rPr lang="ru-RU"/>
              <a:pPr/>
              <a:t>‹#›</a:t>
            </a:fld>
            <a:endParaRPr lang="ru-RU"/>
          </a:p>
        </p:txBody>
      </p:sp>
    </p:spTree>
    <p:extLst>
      <p:ext uri="{BB962C8B-B14F-4D97-AF65-F5344CB8AC3E}">
        <p14:creationId xmlns:p14="http://schemas.microsoft.com/office/powerpoint/2010/main" val="331781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fld id="{2556EBD6-5336-4D3A-BC6B-0445824A41F8}" type="slidenum">
              <a:rPr lang="ru-RU"/>
              <a:pPr/>
              <a:t>‹#›</a:t>
            </a:fld>
            <a:endParaRPr lang="ru-RU"/>
          </a:p>
        </p:txBody>
      </p:sp>
    </p:spTree>
    <p:extLst>
      <p:ext uri="{BB962C8B-B14F-4D97-AF65-F5344CB8AC3E}">
        <p14:creationId xmlns:p14="http://schemas.microsoft.com/office/powerpoint/2010/main" val="92429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sz="quarter" idx="10"/>
          </p:nvPr>
        </p:nvSpPr>
        <p:spPr>
          <a:ln/>
        </p:spPr>
        <p:txBody>
          <a:bodyPr/>
          <a:lstStyle>
            <a:lvl1pPr>
              <a:defRPr/>
            </a:lvl1pPr>
          </a:lstStyle>
          <a:p>
            <a:fld id="{545C1258-9483-4948-9351-10FC6460CBA8}" type="slidenum">
              <a:rPr lang="ru-RU"/>
              <a:pPr/>
              <a:t>‹#›</a:t>
            </a:fld>
            <a:endParaRPr lang="ru-RU"/>
          </a:p>
        </p:txBody>
      </p:sp>
    </p:spTree>
    <p:extLst>
      <p:ext uri="{BB962C8B-B14F-4D97-AF65-F5344CB8AC3E}">
        <p14:creationId xmlns:p14="http://schemas.microsoft.com/office/powerpoint/2010/main" val="211030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sz="quarter" idx="10"/>
          </p:nvPr>
        </p:nvSpPr>
        <p:spPr>
          <a:ln/>
        </p:spPr>
        <p:txBody>
          <a:bodyPr/>
          <a:lstStyle>
            <a:lvl1pPr>
              <a:defRPr/>
            </a:lvl1pPr>
          </a:lstStyle>
          <a:p>
            <a:fld id="{185DA978-E3B5-4275-B9C8-CBDE2BBBD027}" type="slidenum">
              <a:rPr lang="ru-RU"/>
              <a:pPr/>
              <a:t>‹#›</a:t>
            </a:fld>
            <a:endParaRPr lang="ru-RU"/>
          </a:p>
        </p:txBody>
      </p:sp>
    </p:spTree>
    <p:extLst>
      <p:ext uri="{BB962C8B-B14F-4D97-AF65-F5344CB8AC3E}">
        <p14:creationId xmlns:p14="http://schemas.microsoft.com/office/powerpoint/2010/main" val="348483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46FEBDD2-FE13-4EDA-8C7B-2210EEE1C241}" type="slidenum">
              <a:rPr lang="ru-RU"/>
              <a:pPr/>
              <a:t>‹#›</a:t>
            </a:fld>
            <a:endParaRPr lang="ru-RU"/>
          </a:p>
        </p:txBody>
      </p:sp>
    </p:spTree>
    <p:extLst>
      <p:ext uri="{BB962C8B-B14F-4D97-AF65-F5344CB8AC3E}">
        <p14:creationId xmlns:p14="http://schemas.microsoft.com/office/powerpoint/2010/main" val="296753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fld id="{AF066241-3E9B-44F3-A418-95E33505AA5C}" type="slidenum">
              <a:rPr lang="ru-RU"/>
              <a:pPr/>
              <a:t>‹#›</a:t>
            </a:fld>
            <a:endParaRPr lang="ru-RU"/>
          </a:p>
        </p:txBody>
      </p:sp>
    </p:spTree>
    <p:extLst>
      <p:ext uri="{BB962C8B-B14F-4D97-AF65-F5344CB8AC3E}">
        <p14:creationId xmlns:p14="http://schemas.microsoft.com/office/powerpoint/2010/main" val="72546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fld id="{0BD640C7-4100-4786-982E-F163103813D2}" type="slidenum">
              <a:rPr lang="ru-RU"/>
              <a:pPr/>
              <a:t>‹#›</a:t>
            </a:fld>
            <a:endParaRPr lang="ru-RU"/>
          </a:p>
        </p:txBody>
      </p:sp>
    </p:spTree>
    <p:extLst>
      <p:ext uri="{BB962C8B-B14F-4D97-AF65-F5344CB8AC3E}">
        <p14:creationId xmlns:p14="http://schemas.microsoft.com/office/powerpoint/2010/main" val="420127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pic>
        <p:nvPicPr>
          <p:cNvPr id="1028" name="Picture 8" descr="пр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66246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пр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sldNum" sz="quarter" idx="4"/>
          </p:nvPr>
        </p:nvSpPr>
        <p:spPr bwMode="auto">
          <a:xfrm>
            <a:off x="7046913" y="6580188"/>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ea typeface="MS PGothic" pitchFamily="34" charset="-128"/>
              </a:defRPr>
            </a:lvl1pPr>
          </a:lstStyle>
          <a:p>
            <a:fld id="{DEF65A00-DDDA-4225-BFE9-B1EA45CC922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933"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Lst>
  <p:hf hdr="0" ftr="0" dt="0"/>
  <p:txStyles>
    <p:titleStyle>
      <a:lvl1pPr algn="ctr" rtl="0" eaLnBrk="0" fontAlgn="base" hangingPunct="0">
        <a:spcBef>
          <a:spcPct val="0"/>
        </a:spcBef>
        <a:spcAft>
          <a:spcPct val="0"/>
        </a:spcAft>
        <a:defRPr sz="4400">
          <a:solidFill>
            <a:srgbClr val="333399"/>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rgbClr val="333399"/>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rgbClr val="333399"/>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rgbClr val="333399"/>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rgbClr val="333399"/>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consultantplus://offline/ref=A726B67B89DA6CDC91734510EF747E486A06129920C078CE92495BF10B1E9BD05DCF20B6IEvF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hyperlink" Target="http://www.samara.ru/screenshots/pic_26453.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079"/>
          <p:cNvSpPr>
            <a:spLocks noChangeArrowheads="1"/>
          </p:cNvSpPr>
          <p:nvPr/>
        </p:nvSpPr>
        <p:spPr bwMode="auto">
          <a:xfrm>
            <a:off x="0" y="3124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ru-RU" sz="1600" b="1" dirty="0">
              <a:solidFill>
                <a:srgbClr val="333399"/>
              </a:solidFill>
              <a:ea typeface="MS PGothic" pitchFamily="34" charset="-128"/>
            </a:endParaRPr>
          </a:p>
        </p:txBody>
      </p:sp>
      <p:sp>
        <p:nvSpPr>
          <p:cNvPr id="17411" name="Rectangle 26"/>
          <p:cNvSpPr>
            <a:spLocks noChangeArrowheads="1"/>
          </p:cNvSpPr>
          <p:nvPr/>
        </p:nvSpPr>
        <p:spPr bwMode="auto">
          <a:xfrm>
            <a:off x="1043608" y="1991821"/>
            <a:ext cx="788352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b="1" dirty="0">
                <a:solidFill>
                  <a:srgbClr val="008080"/>
                </a:solidFill>
                <a:ea typeface="MS PGothic" pitchFamily="34" charset="-128"/>
              </a:rPr>
              <a:t>Управление </a:t>
            </a:r>
            <a:r>
              <a:rPr lang="ru-RU" b="1" dirty="0" smtClean="0">
                <a:solidFill>
                  <a:srgbClr val="008080"/>
                </a:solidFill>
                <a:ea typeface="MS PGothic" pitchFamily="34" charset="-128"/>
              </a:rPr>
              <a:t>Федеральной антимонопольной службы по Республике Хакасия</a:t>
            </a:r>
            <a:endParaRPr lang="en-US" b="1" dirty="0">
              <a:solidFill>
                <a:srgbClr val="008080"/>
              </a:solidFill>
              <a:ea typeface="MS PGothic" pitchFamily="34" charset="-128"/>
            </a:endParaRPr>
          </a:p>
        </p:txBody>
      </p:sp>
      <p:sp>
        <p:nvSpPr>
          <p:cNvPr id="2" name="Прямоугольник 1"/>
          <p:cNvSpPr/>
          <p:nvPr/>
        </p:nvSpPr>
        <p:spPr>
          <a:xfrm>
            <a:off x="3707904" y="6237312"/>
            <a:ext cx="2133084" cy="461665"/>
          </a:xfrm>
          <a:prstGeom prst="rect">
            <a:avLst/>
          </a:prstGeom>
        </p:spPr>
        <p:txBody>
          <a:bodyPr wrap="none">
            <a:spAutoFit/>
          </a:bodyPr>
          <a:lstStyle/>
          <a:p>
            <a:pPr algn="ctr"/>
            <a:r>
              <a:rPr lang="ru-RU" b="1" dirty="0">
                <a:solidFill>
                  <a:srgbClr val="333399"/>
                </a:solidFill>
                <a:ea typeface="MS PGothic" pitchFamily="34" charset="-128"/>
              </a:rPr>
              <a:t>Абакан,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
          <p:cNvSpPr>
            <a:spLocks noChangeArrowheads="1"/>
          </p:cNvSpPr>
          <p:nvPr/>
        </p:nvSpPr>
        <p:spPr bwMode="auto">
          <a:xfrm>
            <a:off x="214313" y="4725144"/>
            <a:ext cx="8786812"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just" eaLnBrk="1" hangingPunct="1">
              <a:spcBef>
                <a:spcPct val="20000"/>
              </a:spcBef>
              <a:buClrTx/>
              <a:buFontTx/>
              <a:buNone/>
            </a:pPr>
            <a:r>
              <a:rPr kumimoji="1" lang="ru-RU" sz="1600" b="1" dirty="0" smtClean="0">
                <a:solidFill>
                  <a:srgbClr val="333399"/>
                </a:solidFill>
              </a:rPr>
              <a:t>Согласие на ограничение участия или </a:t>
            </a:r>
            <a:r>
              <a:rPr kumimoji="1" lang="ru-RU" sz="1600" b="1" dirty="0">
                <a:solidFill>
                  <a:srgbClr val="333399"/>
                </a:solidFill>
              </a:rPr>
              <a:t>неконкурентоспособное предложение </a:t>
            </a:r>
            <a:r>
              <a:rPr kumimoji="1" lang="ru-RU" sz="1600" b="1" dirty="0" smtClean="0">
                <a:solidFill>
                  <a:srgbClr val="333399"/>
                </a:solidFill>
              </a:rPr>
              <a:t>осуществляется </a:t>
            </a:r>
            <a:r>
              <a:rPr kumimoji="1" lang="ru-RU" sz="1600" b="1" dirty="0">
                <a:solidFill>
                  <a:srgbClr val="333399"/>
                </a:solidFill>
              </a:rPr>
              <a:t>в обмен на: </a:t>
            </a:r>
          </a:p>
          <a:p>
            <a:pPr algn="just" eaLnBrk="1" hangingPunct="1">
              <a:spcBef>
                <a:spcPct val="20000"/>
              </a:spcBef>
              <a:buClrTx/>
              <a:buFontTx/>
              <a:buNone/>
            </a:pPr>
            <a:r>
              <a:rPr kumimoji="1" lang="ru-RU" sz="1600" b="0" dirty="0">
                <a:solidFill>
                  <a:srgbClr val="333399"/>
                </a:solidFill>
              </a:rPr>
              <a:t>другой контракт (ротация конкурсных предложений); </a:t>
            </a:r>
          </a:p>
          <a:p>
            <a:pPr algn="just" eaLnBrk="1" hangingPunct="1">
              <a:spcBef>
                <a:spcPct val="20000"/>
              </a:spcBef>
              <a:buClrTx/>
              <a:buFontTx/>
              <a:buNone/>
            </a:pPr>
            <a:r>
              <a:rPr kumimoji="1" lang="ru-RU" sz="1600" b="0" dirty="0">
                <a:solidFill>
                  <a:srgbClr val="333399"/>
                </a:solidFill>
              </a:rPr>
              <a:t>субподряд; </a:t>
            </a:r>
          </a:p>
          <a:p>
            <a:pPr algn="just" eaLnBrk="1" hangingPunct="1">
              <a:spcBef>
                <a:spcPct val="20000"/>
              </a:spcBef>
              <a:buClrTx/>
              <a:buFontTx/>
              <a:buNone/>
            </a:pPr>
            <a:r>
              <a:rPr kumimoji="1" lang="ru-RU" sz="1600" b="0" dirty="0">
                <a:solidFill>
                  <a:srgbClr val="333399"/>
                </a:solidFill>
              </a:rPr>
              <a:t>денежные выплаты; </a:t>
            </a:r>
          </a:p>
          <a:p>
            <a:pPr algn="just" eaLnBrk="1" hangingPunct="1">
              <a:spcBef>
                <a:spcPct val="20000"/>
              </a:spcBef>
              <a:buClrTx/>
              <a:buFontTx/>
              <a:buNone/>
            </a:pPr>
            <a:r>
              <a:rPr kumimoji="1" lang="ru-RU" sz="1600" b="0" dirty="0">
                <a:solidFill>
                  <a:srgbClr val="333399"/>
                </a:solidFill>
              </a:rPr>
              <a:t>другое возмещение. </a:t>
            </a:r>
            <a:endParaRPr kumimoji="1" lang="ru-RU" sz="1600" b="0" dirty="0">
              <a:solidFill>
                <a:schemeClr val="bg1"/>
              </a:solidFill>
            </a:endParaRPr>
          </a:p>
        </p:txBody>
      </p:sp>
      <p:sp>
        <p:nvSpPr>
          <p:cNvPr id="154628" name="Rectangle 2"/>
          <p:cNvSpPr>
            <a:spLocks noGrp="1" noChangeArrowheads="1"/>
          </p:cNvSpPr>
          <p:nvPr>
            <p:ph type="title" idx="4294967295"/>
          </p:nvPr>
        </p:nvSpPr>
        <p:spPr>
          <a:xfrm>
            <a:off x="0" y="0"/>
            <a:ext cx="9144000" cy="692696"/>
          </a:xfrm>
        </p:spPr>
        <p:txBody>
          <a:bodyPr/>
          <a:lstStyle/>
          <a:p>
            <a:pPr algn="ctr" eaLnBrk="1" hangingPunct="1"/>
            <a:r>
              <a:rPr lang="ru-RU" sz="2600" b="1" kern="1200" dirty="0" smtClean="0">
                <a:solidFill>
                  <a:schemeClr val="bg1"/>
                </a:solidFill>
                <a:ea typeface="+mj-ea"/>
                <a:cs typeface="+mj-cs"/>
              </a:rPr>
              <a:t> </a:t>
            </a:r>
            <a:r>
              <a:rPr lang="ru-RU" sz="2600" b="1" kern="1200" dirty="0">
                <a:solidFill>
                  <a:schemeClr val="bg1"/>
                </a:solidFill>
                <a:ea typeface="+mj-ea"/>
                <a:cs typeface="+mj-cs"/>
              </a:rPr>
              <a:t>СГОВОР НА ТОРГАХ</a:t>
            </a:r>
          </a:p>
        </p:txBody>
      </p:sp>
      <p:sp>
        <p:nvSpPr>
          <p:cNvPr id="154629" name="Rectangle 1"/>
          <p:cNvSpPr>
            <a:spLocks noChangeArrowheads="1"/>
          </p:cNvSpPr>
          <p:nvPr/>
        </p:nvSpPr>
        <p:spPr bwMode="auto">
          <a:xfrm>
            <a:off x="214313" y="928688"/>
            <a:ext cx="8786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0"/>
              </a:spcBef>
              <a:buClrTx/>
              <a:buFontTx/>
              <a:buNone/>
            </a:pPr>
            <a:r>
              <a:rPr kumimoji="1" lang="ru-RU" sz="2800" dirty="0">
                <a:solidFill>
                  <a:srgbClr val="008080"/>
                </a:solidFill>
                <a:latin typeface="Times New Roman" panose="02020603050405020304" pitchFamily="18" charset="0"/>
              </a:rPr>
              <a:t>СГОВОР НА ТОРГАХ – </a:t>
            </a:r>
          </a:p>
          <a:p>
            <a:pPr algn="ctr" eaLnBrk="1" hangingPunct="1">
              <a:spcBef>
                <a:spcPct val="0"/>
              </a:spcBef>
              <a:buClrTx/>
              <a:buFontTx/>
              <a:buNone/>
            </a:pPr>
            <a:r>
              <a:rPr kumimoji="1" lang="ru-RU" sz="2800" dirty="0">
                <a:solidFill>
                  <a:srgbClr val="008080"/>
                </a:solidFill>
                <a:latin typeface="Times New Roman" panose="02020603050405020304" pitchFamily="18" charset="0"/>
              </a:rPr>
              <a:t>соглашение между конкурентами об условиях участия в торгах.</a:t>
            </a:r>
          </a:p>
          <a:p>
            <a:pPr algn="ctr" eaLnBrk="1" hangingPunct="1">
              <a:spcBef>
                <a:spcPct val="0"/>
              </a:spcBef>
              <a:buClrTx/>
              <a:buFontTx/>
              <a:buNone/>
            </a:pPr>
            <a:endParaRPr kumimoji="1" lang="ru-RU" sz="2800" b="0" dirty="0">
              <a:solidFill>
                <a:srgbClr val="008080"/>
              </a:solidFill>
              <a:latin typeface="Times New Roman" panose="02020603050405020304" pitchFamily="18" charset="0"/>
            </a:endParaRPr>
          </a:p>
        </p:txBody>
      </p:sp>
      <p:sp>
        <p:nvSpPr>
          <p:cNvPr id="154630" name="Rectangle 1"/>
          <p:cNvSpPr>
            <a:spLocks noChangeArrowheads="1"/>
          </p:cNvSpPr>
          <p:nvPr/>
        </p:nvSpPr>
        <p:spPr bwMode="auto">
          <a:xfrm>
            <a:off x="142875" y="1928813"/>
            <a:ext cx="885825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just" eaLnBrk="1" hangingPunct="1">
              <a:spcBef>
                <a:spcPct val="20000"/>
              </a:spcBef>
              <a:buClrTx/>
              <a:buFontTx/>
              <a:buNone/>
            </a:pPr>
            <a:endParaRPr kumimoji="1" lang="ru-RU" sz="1600" b="0" dirty="0">
              <a:solidFill>
                <a:srgbClr val="333399"/>
              </a:solidFill>
            </a:endParaRPr>
          </a:p>
          <a:p>
            <a:pPr algn="just" eaLnBrk="1" hangingPunct="1">
              <a:spcBef>
                <a:spcPct val="20000"/>
              </a:spcBef>
              <a:buClrTx/>
              <a:buFontTx/>
              <a:buNone/>
            </a:pPr>
            <a:r>
              <a:rPr kumimoji="1" lang="ru-RU" sz="1600" b="1" dirty="0" smtClean="0">
                <a:solidFill>
                  <a:srgbClr val="333399"/>
                </a:solidFill>
              </a:rPr>
              <a:t>Реализуется </a:t>
            </a:r>
            <a:r>
              <a:rPr kumimoji="1" lang="ru-RU" sz="1600" b="1" dirty="0">
                <a:solidFill>
                  <a:srgbClr val="333399"/>
                </a:solidFill>
              </a:rPr>
              <a:t>путем:  </a:t>
            </a:r>
          </a:p>
          <a:p>
            <a:pPr algn="just" eaLnBrk="1" hangingPunct="1">
              <a:spcBef>
                <a:spcPct val="20000"/>
              </a:spcBef>
              <a:buClrTx/>
              <a:buFontTx/>
              <a:buChar char="-"/>
            </a:pPr>
            <a:r>
              <a:rPr kumimoji="1" lang="ru-RU" sz="1600" b="1" dirty="0">
                <a:solidFill>
                  <a:srgbClr val="008080"/>
                </a:solidFill>
              </a:rPr>
              <a:t>Ограничения участия</a:t>
            </a:r>
            <a:r>
              <a:rPr kumimoji="1" lang="ru-RU" sz="1600" b="1" dirty="0">
                <a:solidFill>
                  <a:srgbClr val="333399"/>
                </a:solidFill>
              </a:rPr>
              <a:t> </a:t>
            </a:r>
            <a:r>
              <a:rPr kumimoji="1" lang="ru-RU" sz="1600" dirty="0">
                <a:solidFill>
                  <a:srgbClr val="333399"/>
                </a:solidFill>
              </a:rPr>
              <a:t>-</a:t>
            </a:r>
            <a:r>
              <a:rPr kumimoji="1" lang="ru-RU" sz="1600" b="0" dirty="0">
                <a:solidFill>
                  <a:srgbClr val="333399"/>
                </a:solidFill>
              </a:rPr>
              <a:t> конкуренты соглашаются воздержаться от участия в торгах или отозвать своё предложение, чтобы победил определённый участник. </a:t>
            </a:r>
          </a:p>
          <a:p>
            <a:pPr algn="just" eaLnBrk="1" hangingPunct="1">
              <a:spcBef>
                <a:spcPct val="20000"/>
              </a:spcBef>
              <a:buClrTx/>
              <a:buFontTx/>
              <a:buChar char="-"/>
            </a:pPr>
            <a:r>
              <a:rPr kumimoji="1" lang="ru-RU" sz="1600" b="1" dirty="0">
                <a:solidFill>
                  <a:srgbClr val="008080"/>
                </a:solidFill>
              </a:rPr>
              <a:t>Подачи неконкурентоспособного предложения</a:t>
            </a:r>
            <a:r>
              <a:rPr kumimoji="1" lang="ru-RU" sz="1600" dirty="0">
                <a:solidFill>
                  <a:srgbClr val="333399"/>
                </a:solidFill>
              </a:rPr>
              <a:t> - </a:t>
            </a:r>
            <a:r>
              <a:rPr kumimoji="1" lang="ru-RU" sz="1600" b="0" dirty="0">
                <a:solidFill>
                  <a:srgbClr val="333399"/>
                </a:solidFill>
              </a:rPr>
              <a:t>конкуренты соглашаются подать предложение с заведомо проигрышной ценой или неприемлемыми условиями, </a:t>
            </a:r>
            <a:r>
              <a:rPr kumimoji="1" lang="ru-RU" sz="1600" b="0" dirty="0" smtClean="0">
                <a:solidFill>
                  <a:srgbClr val="333399"/>
                </a:solidFill>
              </a:rPr>
              <a:t>чтобы </a:t>
            </a:r>
            <a:r>
              <a:rPr kumimoji="1" lang="ru-RU" sz="1600" b="0" dirty="0">
                <a:solidFill>
                  <a:srgbClr val="333399"/>
                </a:solidFill>
              </a:rPr>
              <a:t>победил определённый участник.</a:t>
            </a:r>
          </a:p>
        </p:txBody>
      </p:sp>
      <p:sp>
        <p:nvSpPr>
          <p:cNvPr id="154631" name="Rectangle 1"/>
          <p:cNvSpPr>
            <a:spLocks noChangeArrowheads="1"/>
          </p:cNvSpPr>
          <p:nvPr/>
        </p:nvSpPr>
        <p:spPr bwMode="auto">
          <a:xfrm>
            <a:off x="214313" y="3857625"/>
            <a:ext cx="8786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0"/>
              </a:spcBef>
              <a:buClrTx/>
              <a:buFontTx/>
              <a:buNone/>
            </a:pPr>
            <a:r>
              <a:rPr kumimoji="1" lang="ru-RU" sz="2400" dirty="0">
                <a:solidFill>
                  <a:srgbClr val="FF0000"/>
                </a:solidFill>
                <a:latin typeface="Times New Roman" panose="02020603050405020304" pitchFamily="18" charset="0"/>
              </a:rPr>
              <a:t>Взаимная выгода обеспечивается по принципу </a:t>
            </a:r>
          </a:p>
          <a:p>
            <a:pPr algn="ctr" eaLnBrk="1" hangingPunct="1">
              <a:spcBef>
                <a:spcPct val="0"/>
              </a:spcBef>
              <a:buClrTx/>
              <a:buFontTx/>
              <a:buNone/>
            </a:pPr>
            <a:r>
              <a:rPr kumimoji="1" lang="ru-RU" sz="2400" dirty="0">
                <a:solidFill>
                  <a:srgbClr val="FF0000"/>
                </a:solidFill>
                <a:latin typeface="Times New Roman" panose="02020603050405020304" pitchFamily="18" charset="0"/>
              </a:rPr>
              <a:t>«ТЫ МНЕ – Я ТЕБЕ»</a:t>
            </a:r>
            <a:endParaRPr kumimoji="1" lang="ru-RU" sz="2400" b="0" dirty="0">
              <a:solidFill>
                <a:srgbClr val="FF0000"/>
              </a:solidFill>
              <a:latin typeface="Times New Roman" panose="02020603050405020304" pitchFamily="18" charset="0"/>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10</a:t>
            </a:fld>
            <a:endParaRPr lang="ru-RU" dirty="0"/>
          </a:p>
        </p:txBody>
      </p:sp>
    </p:spTree>
    <p:extLst>
      <p:ext uri="{BB962C8B-B14F-4D97-AF65-F5344CB8AC3E}">
        <p14:creationId xmlns:p14="http://schemas.microsoft.com/office/powerpoint/2010/main" val="129459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p:cNvSpPr>
            <a:spLocks noChangeArrowheads="1"/>
          </p:cNvSpPr>
          <p:nvPr/>
        </p:nvSpPr>
        <p:spPr bwMode="auto">
          <a:xfrm>
            <a:off x="179388" y="1064876"/>
            <a:ext cx="882173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just" eaLnBrk="1" hangingPunct="1">
              <a:spcBef>
                <a:spcPct val="0"/>
              </a:spcBef>
              <a:buClrTx/>
              <a:buFontTx/>
              <a:buChar char="-"/>
            </a:pPr>
            <a:r>
              <a:rPr kumimoji="1" lang="ru-RU" sz="1800" b="1" dirty="0">
                <a:solidFill>
                  <a:srgbClr val="333399"/>
                </a:solidFill>
              </a:rPr>
              <a:t>Большинство торгов выигрывает одна и та же компания;</a:t>
            </a:r>
          </a:p>
          <a:p>
            <a:pPr algn="just" eaLnBrk="1" hangingPunct="1">
              <a:spcBef>
                <a:spcPct val="0"/>
              </a:spcBef>
              <a:buClrTx/>
              <a:buFontTx/>
              <a:buNone/>
            </a:pPr>
            <a:r>
              <a:rPr kumimoji="1" lang="ru-RU" sz="1800" b="1" dirty="0">
                <a:solidFill>
                  <a:srgbClr val="333399"/>
                </a:solidFill>
              </a:rPr>
              <a:t> </a:t>
            </a:r>
          </a:p>
          <a:p>
            <a:pPr algn="just" eaLnBrk="1" hangingPunct="1">
              <a:spcBef>
                <a:spcPct val="0"/>
              </a:spcBef>
              <a:buClrTx/>
              <a:buFontTx/>
              <a:buChar char="-"/>
            </a:pPr>
            <a:r>
              <a:rPr kumimoji="1" lang="ru-RU" sz="1800" b="1" dirty="0">
                <a:solidFill>
                  <a:srgbClr val="333399"/>
                </a:solidFill>
              </a:rPr>
              <a:t>Ряд компаний выигрывают торги по очереди;</a:t>
            </a:r>
          </a:p>
          <a:p>
            <a:pPr algn="just" eaLnBrk="1" hangingPunct="1">
              <a:spcBef>
                <a:spcPct val="0"/>
              </a:spcBef>
              <a:buClrTx/>
              <a:buFontTx/>
              <a:buNone/>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Минимальное число участников торгов;</a:t>
            </a:r>
          </a:p>
          <a:p>
            <a:pPr lvl="2" algn="just" eaLnBrk="1" hangingPunct="1">
              <a:lnSpc>
                <a:spcPct val="100000"/>
              </a:lnSpc>
              <a:spcBef>
                <a:spcPct val="0"/>
              </a:spcBef>
              <a:buClrTx/>
              <a:buFontTx/>
              <a:buNone/>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Участники торгов хорошо осведомлены о конкурентах и их предложениях;</a:t>
            </a:r>
          </a:p>
          <a:p>
            <a:pPr algn="just" eaLnBrk="1" hangingPunct="1">
              <a:spcBef>
                <a:spcPct val="0"/>
              </a:spcBef>
              <a:buClrTx/>
              <a:buFontTx/>
              <a:buChar char="-"/>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Минимальное снижение начальной цены;</a:t>
            </a:r>
          </a:p>
          <a:p>
            <a:pPr algn="just" eaLnBrk="1" hangingPunct="1">
              <a:spcBef>
                <a:spcPct val="0"/>
              </a:spcBef>
              <a:buClrTx/>
              <a:buFontTx/>
              <a:buChar char="-"/>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Неявка участников торгов на процедуру торгов;</a:t>
            </a:r>
          </a:p>
          <a:p>
            <a:pPr algn="just" eaLnBrk="1" hangingPunct="1">
              <a:spcBef>
                <a:spcPct val="0"/>
              </a:spcBef>
              <a:buClrTx/>
              <a:buFontTx/>
              <a:buNone/>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Присутствие на торгах участников, ни разу не заявивших своего предложения;</a:t>
            </a:r>
          </a:p>
          <a:p>
            <a:pPr algn="just" eaLnBrk="1" hangingPunct="1">
              <a:spcBef>
                <a:spcPct val="0"/>
              </a:spcBef>
              <a:buClrTx/>
              <a:buFontTx/>
              <a:buChar char="-"/>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Ограничение доступа к информации о предстоящих торгах;</a:t>
            </a:r>
          </a:p>
          <a:p>
            <a:pPr algn="just" eaLnBrk="1" hangingPunct="1">
              <a:spcBef>
                <a:spcPct val="0"/>
              </a:spcBef>
              <a:buClrTx/>
              <a:buFontTx/>
              <a:buChar char="-"/>
            </a:pPr>
            <a:endParaRPr kumimoji="1" lang="ru-RU" sz="1800" b="1" dirty="0">
              <a:solidFill>
                <a:srgbClr val="333399"/>
              </a:solidFill>
            </a:endParaRPr>
          </a:p>
          <a:p>
            <a:pPr algn="just" eaLnBrk="1" hangingPunct="1">
              <a:spcBef>
                <a:spcPct val="0"/>
              </a:spcBef>
              <a:buClrTx/>
              <a:buFontTx/>
              <a:buChar char="-"/>
            </a:pPr>
            <a:r>
              <a:rPr kumimoji="1" lang="ru-RU" sz="1800" b="1" dirty="0">
                <a:solidFill>
                  <a:srgbClr val="333399"/>
                </a:solidFill>
              </a:rPr>
              <a:t>Отличие цен на торгах от рыночной цены</a:t>
            </a:r>
            <a:r>
              <a:rPr kumimoji="1" lang="ru-RU" sz="1800" dirty="0">
                <a:solidFill>
                  <a:schemeClr val="bg1"/>
                </a:solidFill>
              </a:rPr>
              <a:t>.</a:t>
            </a:r>
          </a:p>
        </p:txBody>
      </p:sp>
      <p:sp>
        <p:nvSpPr>
          <p:cNvPr id="156676" name="Rectangle 2"/>
          <p:cNvSpPr>
            <a:spLocks noGrp="1" noChangeArrowheads="1"/>
          </p:cNvSpPr>
          <p:nvPr>
            <p:ph type="title" idx="4294967295"/>
          </p:nvPr>
        </p:nvSpPr>
        <p:spPr>
          <a:xfrm>
            <a:off x="0" y="0"/>
            <a:ext cx="9144000" cy="685800"/>
          </a:xfrm>
        </p:spPr>
        <p:txBody>
          <a:bodyPr/>
          <a:lstStyle/>
          <a:p>
            <a:pPr algn="ctr" eaLnBrk="1" hangingPunct="1"/>
            <a:r>
              <a:rPr lang="ru-RU" sz="2600" b="1" kern="1200" dirty="0" smtClean="0">
                <a:solidFill>
                  <a:schemeClr val="bg1"/>
                </a:solidFill>
                <a:ea typeface="+mj-ea"/>
                <a:cs typeface="+mj-cs"/>
              </a:rPr>
              <a:t>ПРИЗНАКИ </a:t>
            </a:r>
            <a:r>
              <a:rPr lang="ru-RU" sz="2600" b="1" kern="1200" dirty="0">
                <a:solidFill>
                  <a:schemeClr val="bg1"/>
                </a:solidFill>
                <a:ea typeface="+mj-ea"/>
                <a:cs typeface="+mj-cs"/>
              </a:rPr>
              <a:t>СГОВОРА НА ТОРГАХ</a:t>
            </a:r>
          </a:p>
        </p:txBody>
      </p:sp>
      <p:sp>
        <p:nvSpPr>
          <p:cNvPr id="2" name="Номер слайда 1"/>
          <p:cNvSpPr>
            <a:spLocks noGrp="1"/>
          </p:cNvSpPr>
          <p:nvPr>
            <p:ph type="sldNum" sz="quarter" idx="10"/>
          </p:nvPr>
        </p:nvSpPr>
        <p:spPr/>
        <p:txBody>
          <a:bodyPr/>
          <a:lstStyle/>
          <a:p>
            <a:fld id="{9D402C37-3C23-4DCB-8B93-3C4A860914E1}" type="slidenum">
              <a:rPr lang="ru-RU" smtClean="0"/>
              <a:pPr/>
              <a:t>11</a:t>
            </a:fld>
            <a:endParaRPr lang="ru-RU"/>
          </a:p>
        </p:txBody>
      </p:sp>
    </p:spTree>
    <p:extLst>
      <p:ext uri="{BB962C8B-B14F-4D97-AF65-F5344CB8AC3E}">
        <p14:creationId xmlns:p14="http://schemas.microsoft.com/office/powerpoint/2010/main" val="267773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lnSpc>
                <a:spcPct val="85000"/>
              </a:lnSpc>
            </a:pPr>
            <a:r>
              <a:rPr lang="ru-RU" sz="2600" dirty="0">
                <a:latin typeface="+mj-lt"/>
                <a:ea typeface="+mj-ea"/>
                <a:cs typeface="+mj-cs"/>
              </a:rPr>
              <a:t>ОТВЕТСТВЕННОСТЬ</a:t>
            </a:r>
          </a:p>
        </p:txBody>
      </p:sp>
      <p:sp>
        <p:nvSpPr>
          <p:cNvPr id="4100" name="Заголовок 1"/>
          <p:cNvSpPr>
            <a:spLocks/>
          </p:cNvSpPr>
          <p:nvPr/>
        </p:nvSpPr>
        <p:spPr bwMode="auto">
          <a:xfrm>
            <a:off x="266700" y="981075"/>
            <a:ext cx="8782050" cy="876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a:lnSpc>
                <a:spcPct val="85000"/>
              </a:lnSpc>
            </a:pPr>
            <a:r>
              <a:rPr kumimoji="1" lang="ru-RU" dirty="0">
                <a:solidFill>
                  <a:srgbClr val="333399"/>
                </a:solidFill>
                <a:latin typeface="Arial" panose="020B0604020202020204" pitchFamily="34" charset="0"/>
              </a:rPr>
              <a:t>За нарушения антимонопольного законодательства предусмотрена</a:t>
            </a:r>
            <a:r>
              <a:rPr lang="ru-RU" dirty="0">
                <a:solidFill>
                  <a:srgbClr val="333399"/>
                </a:solidFill>
                <a:latin typeface="Arial" panose="020B0604020202020204" pitchFamily="34" charset="0"/>
              </a:rPr>
              <a:t>  </a:t>
            </a:r>
          </a:p>
        </p:txBody>
      </p:sp>
      <p:pic>
        <p:nvPicPr>
          <p:cNvPr id="4101" name="Picture 2" descr="C:\Documents and Settings\Администратор\Рабочий стол\25918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138" y="2506663"/>
            <a:ext cx="3694112" cy="3163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3" descr="C:\Documents and Settings\Администратор\Рабочий стол\03-10126.jpg"/>
          <p:cNvPicPr>
            <a:picLocks noChangeAspect="1" noChangeArrowheads="1"/>
          </p:cNvPicPr>
          <p:nvPr/>
        </p:nvPicPr>
        <p:blipFill>
          <a:blip r:embed="rId4" cstate="print"/>
          <a:srcRect/>
          <a:stretch>
            <a:fillRect/>
          </a:stretch>
        </p:blipFill>
        <p:spPr bwMode="auto">
          <a:xfrm>
            <a:off x="195232" y="2524123"/>
            <a:ext cx="3810000" cy="2714625"/>
          </a:xfrm>
          <a:prstGeom prst="wedgeRoundRectCallout">
            <a:avLst/>
          </a:prstGeom>
          <a:noFill/>
          <a:ln w="9525">
            <a:noFill/>
            <a:miter lim="800000"/>
            <a:headEnd/>
            <a:tailEnd/>
          </a:ln>
        </p:spPr>
      </p:pic>
      <p:cxnSp>
        <p:nvCxnSpPr>
          <p:cNvPr id="4103" name="Прямая со стрелкой 7"/>
          <p:cNvCxnSpPr>
            <a:cxnSpLocks noChangeShapeType="1"/>
          </p:cNvCxnSpPr>
          <p:nvPr/>
        </p:nvCxnSpPr>
        <p:spPr bwMode="auto">
          <a:xfrm rot="10800000" flipV="1">
            <a:off x="2981325" y="1809750"/>
            <a:ext cx="857250" cy="571500"/>
          </a:xfrm>
          <a:prstGeom prst="straightConnector1">
            <a:avLst/>
          </a:prstGeom>
          <a:noFill/>
          <a:ln w="38100" algn="ctr">
            <a:solidFill>
              <a:srgbClr val="006666"/>
            </a:solidFill>
            <a:miter lim="800000"/>
            <a:headEnd/>
            <a:tailEnd type="arrow" w="med" len="med"/>
          </a:ln>
          <a:extLst>
            <a:ext uri="{909E8E84-426E-40DD-AFC4-6F175D3DCCD1}">
              <a14:hiddenFill xmlns:a14="http://schemas.microsoft.com/office/drawing/2010/main">
                <a:noFill/>
              </a14:hiddenFill>
            </a:ext>
          </a:extLst>
        </p:spPr>
      </p:cxnSp>
      <p:cxnSp>
        <p:nvCxnSpPr>
          <p:cNvPr id="4104" name="Прямая со стрелкой 10"/>
          <p:cNvCxnSpPr>
            <a:cxnSpLocks noChangeShapeType="1"/>
          </p:cNvCxnSpPr>
          <p:nvPr/>
        </p:nvCxnSpPr>
        <p:spPr bwMode="auto">
          <a:xfrm>
            <a:off x="5338763" y="1809750"/>
            <a:ext cx="1000125" cy="571500"/>
          </a:xfrm>
          <a:prstGeom prst="straightConnector1">
            <a:avLst/>
          </a:prstGeom>
          <a:noFill/>
          <a:ln w="38100" algn="ctr">
            <a:solidFill>
              <a:srgbClr val="006666"/>
            </a:solidFill>
            <a:miter lim="800000"/>
            <a:headEnd/>
            <a:tailEnd type="arrow" w="med" len="med"/>
          </a:ln>
          <a:extLst>
            <a:ext uri="{909E8E84-426E-40DD-AFC4-6F175D3DCCD1}">
              <a14:hiddenFill xmlns:a14="http://schemas.microsoft.com/office/drawing/2010/main">
                <a:noFill/>
              </a14:hiddenFill>
            </a:ext>
          </a:extLst>
        </p:spPr>
      </p:cxnSp>
      <p:sp>
        <p:nvSpPr>
          <p:cNvPr id="4105" name="Скругленный прямоугольник 11"/>
          <p:cNvSpPr>
            <a:spLocks noChangeArrowheads="1"/>
          </p:cNvSpPr>
          <p:nvPr/>
        </p:nvSpPr>
        <p:spPr bwMode="auto">
          <a:xfrm>
            <a:off x="539750" y="5661025"/>
            <a:ext cx="3357563" cy="642938"/>
          </a:xfrm>
          <a:prstGeom prst="roundRect">
            <a:avLst>
              <a:gd name="adj" fmla="val 16667"/>
            </a:avLst>
          </a:prstGeom>
          <a:noFill/>
          <a:ln w="9525" algn="ctr">
            <a:noFill/>
            <a:miter lim="800000"/>
            <a:headEnd/>
            <a:tailEnd/>
          </a:ln>
        </p:spPr>
        <p:txBody>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kumimoji="1" lang="ru-RU" dirty="0">
                <a:solidFill>
                  <a:srgbClr val="333399"/>
                </a:solidFill>
                <a:latin typeface="Arial" panose="020B0604020202020204" pitchFamily="34" charset="0"/>
              </a:rPr>
              <a:t>административная ответственность</a:t>
            </a:r>
          </a:p>
        </p:txBody>
      </p:sp>
      <p:sp>
        <p:nvSpPr>
          <p:cNvPr id="4106" name="Скругленный прямоугольник 12"/>
          <p:cNvSpPr>
            <a:spLocks noChangeArrowheads="1"/>
          </p:cNvSpPr>
          <p:nvPr/>
        </p:nvSpPr>
        <p:spPr bwMode="auto">
          <a:xfrm>
            <a:off x="5481638" y="5667375"/>
            <a:ext cx="2571750" cy="857250"/>
          </a:xfrm>
          <a:prstGeom prst="roundRect">
            <a:avLst>
              <a:gd name="adj" fmla="val 16667"/>
            </a:avLst>
          </a:prstGeom>
          <a:noFill/>
          <a:ln w="9525" algn="ctr">
            <a:noFill/>
            <a:miter lim="800000"/>
            <a:headEnd/>
            <a:tailEnd/>
          </a:ln>
        </p:spPr>
        <p:txBody>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kumimoji="1" lang="ru-RU" dirty="0">
                <a:solidFill>
                  <a:srgbClr val="333399"/>
                </a:solidFill>
                <a:latin typeface="Arial" panose="020B0604020202020204" pitchFamily="34" charset="0"/>
              </a:rPr>
              <a:t>уголовная ответственность</a:t>
            </a:r>
            <a:r>
              <a:rPr lang="ru-RU" dirty="0">
                <a:solidFill>
                  <a:srgbClr val="333399"/>
                </a:solidFill>
                <a:latin typeface="Arial" panose="020B0604020202020204" pitchFamily="34" charset="0"/>
              </a:rPr>
              <a:t> </a:t>
            </a:r>
            <a:endParaRPr lang="ru-RU" b="0" dirty="0">
              <a:solidFill>
                <a:srgbClr val="333399"/>
              </a:solidFill>
              <a:latin typeface="Arial" panose="020B0604020202020204" pitchFamily="34" charset="0"/>
            </a:endParaRPr>
          </a:p>
        </p:txBody>
      </p:sp>
      <p:sp>
        <p:nvSpPr>
          <p:cNvPr id="3" name="Номер слайда 2"/>
          <p:cNvSpPr>
            <a:spLocks noGrp="1"/>
          </p:cNvSpPr>
          <p:nvPr>
            <p:ph type="sldNum" sz="quarter" idx="10"/>
          </p:nvPr>
        </p:nvSpPr>
        <p:spPr/>
        <p:txBody>
          <a:bodyPr/>
          <a:lstStyle/>
          <a:p>
            <a:fld id="{9D402C37-3C23-4DCB-8B93-3C4A860914E1}" type="slidenum">
              <a:rPr lang="ru-RU" smtClean="0"/>
              <a:pPr/>
              <a:t>12</a:t>
            </a:fld>
            <a:endParaRPr lang="ru-RU"/>
          </a:p>
        </p:txBody>
      </p:sp>
    </p:spTree>
    <p:extLst>
      <p:ext uri="{BB962C8B-B14F-4D97-AF65-F5344CB8AC3E}">
        <p14:creationId xmlns:p14="http://schemas.microsoft.com/office/powerpoint/2010/main" val="1278311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lnSpc>
                <a:spcPct val="85000"/>
              </a:lnSpc>
            </a:pPr>
            <a:r>
              <a:rPr lang="ru-RU" sz="2600" dirty="0">
                <a:latin typeface="+mj-lt"/>
                <a:ea typeface="+mj-ea"/>
                <a:cs typeface="+mj-cs"/>
              </a:rPr>
              <a:t>ОТВЕТСТВЕННОСТЬ ЮРИДИЧЕСКИХ И ДОЛЖНОСТНЫХ </a:t>
            </a:r>
            <a:r>
              <a:rPr lang="ru-RU" sz="2600" dirty="0" smtClean="0">
                <a:latin typeface="+mj-lt"/>
                <a:ea typeface="+mj-ea"/>
                <a:cs typeface="+mj-cs"/>
              </a:rPr>
              <a:t>ЛИЦ</a:t>
            </a:r>
            <a:endParaRPr lang="ru-RU" sz="2600" dirty="0">
              <a:latin typeface="+mj-lt"/>
              <a:ea typeface="+mj-ea"/>
              <a:cs typeface="+mj-cs"/>
            </a:endParaRPr>
          </a:p>
        </p:txBody>
      </p:sp>
      <p:sp>
        <p:nvSpPr>
          <p:cNvPr id="6148" name="Text Box 14"/>
          <p:cNvSpPr txBox="1">
            <a:spLocks noChangeArrowheads="1"/>
          </p:cNvSpPr>
          <p:nvPr/>
        </p:nvSpPr>
        <p:spPr bwMode="auto">
          <a:xfrm>
            <a:off x="430213" y="1628775"/>
            <a:ext cx="2160587" cy="6340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008080"/>
                </a:solidFill>
                <a:latin typeface="Arial" panose="020B0604020202020204" pitchFamily="34" charset="0"/>
              </a:rPr>
              <a:t>Юридическое </a:t>
            </a:r>
          </a:p>
          <a:p>
            <a:pPr algn="ctr" eaLnBrk="1" hangingPunct="1">
              <a:spcBef>
                <a:spcPct val="20000"/>
              </a:spcBef>
            </a:pPr>
            <a:r>
              <a:rPr lang="ru-RU" sz="1600" dirty="0">
                <a:solidFill>
                  <a:srgbClr val="008080"/>
                </a:solidFill>
                <a:latin typeface="Arial" panose="020B0604020202020204" pitchFamily="34" charset="0"/>
              </a:rPr>
              <a:t>лицо </a:t>
            </a:r>
            <a:endParaRPr lang="en-US" sz="1600" dirty="0">
              <a:solidFill>
                <a:srgbClr val="008080"/>
              </a:solidFill>
              <a:latin typeface="Arial" panose="020B0604020202020204" pitchFamily="34" charset="0"/>
            </a:endParaRPr>
          </a:p>
        </p:txBody>
      </p:sp>
      <p:sp>
        <p:nvSpPr>
          <p:cNvPr id="6149" name="Text Box 14"/>
          <p:cNvSpPr txBox="1">
            <a:spLocks noChangeArrowheads="1"/>
          </p:cNvSpPr>
          <p:nvPr/>
        </p:nvSpPr>
        <p:spPr bwMode="auto">
          <a:xfrm>
            <a:off x="396875" y="3003550"/>
            <a:ext cx="2232025" cy="600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333399"/>
                </a:solidFill>
                <a:latin typeface="Arial" panose="020B0604020202020204" pitchFamily="34" charset="0"/>
              </a:rPr>
              <a:t>Административная ответственность</a:t>
            </a:r>
            <a:endParaRPr lang="en-US" sz="1600" dirty="0">
              <a:solidFill>
                <a:srgbClr val="333399"/>
              </a:solidFill>
              <a:latin typeface="Arial" panose="020B0604020202020204" pitchFamily="34" charset="0"/>
            </a:endParaRPr>
          </a:p>
        </p:txBody>
      </p:sp>
      <p:sp>
        <p:nvSpPr>
          <p:cNvPr id="6150" name="Line 27"/>
          <p:cNvSpPr>
            <a:spLocks noChangeShapeType="1"/>
          </p:cNvSpPr>
          <p:nvPr/>
        </p:nvSpPr>
        <p:spPr bwMode="auto">
          <a:xfrm flipH="1">
            <a:off x="1511300" y="2309813"/>
            <a:ext cx="0" cy="647700"/>
          </a:xfrm>
          <a:prstGeom prst="line">
            <a:avLst/>
          </a:prstGeom>
          <a:noFill/>
          <a:ln w="28575">
            <a:solidFill>
              <a:srgbClr val="12015B"/>
            </a:solidFill>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51" name="Line 27"/>
          <p:cNvSpPr>
            <a:spLocks noChangeShapeType="1"/>
          </p:cNvSpPr>
          <p:nvPr/>
        </p:nvSpPr>
        <p:spPr bwMode="auto">
          <a:xfrm flipH="1">
            <a:off x="1511300" y="3609975"/>
            <a:ext cx="0" cy="647700"/>
          </a:xfrm>
          <a:prstGeom prst="line">
            <a:avLst/>
          </a:prstGeom>
          <a:noFill/>
          <a:ln w="28575">
            <a:solidFill>
              <a:srgbClr val="12015B"/>
            </a:solidFill>
            <a:prstDash val="dash"/>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52" name="Text Box 14"/>
          <p:cNvSpPr txBox="1">
            <a:spLocks noChangeArrowheads="1"/>
          </p:cNvSpPr>
          <p:nvPr/>
        </p:nvSpPr>
        <p:spPr bwMode="auto">
          <a:xfrm>
            <a:off x="757238" y="4318000"/>
            <a:ext cx="1511300" cy="6492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FF0000"/>
                </a:solidFill>
                <a:latin typeface="Arial" panose="020B0604020202020204" pitchFamily="34" charset="0"/>
              </a:rPr>
              <a:t>оборотный </a:t>
            </a:r>
          </a:p>
          <a:p>
            <a:pPr algn="ctr" eaLnBrk="1" hangingPunct="1">
              <a:spcBef>
                <a:spcPct val="20000"/>
              </a:spcBef>
            </a:pPr>
            <a:r>
              <a:rPr lang="ru-RU" sz="1600" dirty="0">
                <a:solidFill>
                  <a:srgbClr val="FF0000"/>
                </a:solidFill>
                <a:latin typeface="Arial" panose="020B0604020202020204" pitchFamily="34" charset="0"/>
              </a:rPr>
              <a:t>ш т р а ф</a:t>
            </a:r>
            <a:endParaRPr lang="en-US" sz="1600" dirty="0">
              <a:solidFill>
                <a:srgbClr val="FF0000"/>
              </a:solidFill>
              <a:latin typeface="Arial" panose="020B0604020202020204" pitchFamily="34" charset="0"/>
            </a:endParaRPr>
          </a:p>
        </p:txBody>
      </p:sp>
      <p:sp>
        <p:nvSpPr>
          <p:cNvPr id="6153" name="Text Box 14"/>
          <p:cNvSpPr txBox="1">
            <a:spLocks noChangeArrowheads="1"/>
          </p:cNvSpPr>
          <p:nvPr/>
        </p:nvSpPr>
        <p:spPr bwMode="auto">
          <a:xfrm>
            <a:off x="4933950" y="1628775"/>
            <a:ext cx="2160588" cy="584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008080"/>
                </a:solidFill>
                <a:latin typeface="Arial" panose="020B0604020202020204" pitchFamily="34" charset="0"/>
              </a:rPr>
              <a:t>Должностное (физическое) лицо</a:t>
            </a:r>
            <a:r>
              <a:rPr lang="ru-RU" sz="1400" dirty="0">
                <a:solidFill>
                  <a:srgbClr val="008080"/>
                </a:solidFill>
                <a:latin typeface="Arial" panose="020B0604020202020204" pitchFamily="34" charset="0"/>
              </a:rPr>
              <a:t> </a:t>
            </a:r>
            <a:endParaRPr lang="en-US" sz="1400" dirty="0">
              <a:solidFill>
                <a:srgbClr val="008080"/>
              </a:solidFill>
              <a:latin typeface="Arial" panose="020B0604020202020204" pitchFamily="34" charset="0"/>
            </a:endParaRPr>
          </a:p>
        </p:txBody>
      </p:sp>
      <p:sp>
        <p:nvSpPr>
          <p:cNvPr id="6154" name="Text Box 14"/>
          <p:cNvSpPr txBox="1">
            <a:spLocks noChangeArrowheads="1"/>
          </p:cNvSpPr>
          <p:nvPr/>
        </p:nvSpPr>
        <p:spPr bwMode="auto">
          <a:xfrm>
            <a:off x="3203575" y="3003550"/>
            <a:ext cx="2232025" cy="600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333399"/>
                </a:solidFill>
                <a:latin typeface="Arial" panose="020B0604020202020204" pitchFamily="34" charset="0"/>
              </a:rPr>
              <a:t>Административная ответственность</a:t>
            </a:r>
            <a:endParaRPr lang="en-US" sz="1600" dirty="0">
              <a:solidFill>
                <a:srgbClr val="333399"/>
              </a:solidFill>
              <a:latin typeface="Arial" panose="020B0604020202020204" pitchFamily="34" charset="0"/>
            </a:endParaRPr>
          </a:p>
        </p:txBody>
      </p:sp>
      <p:sp>
        <p:nvSpPr>
          <p:cNvPr id="6155" name="Line 27"/>
          <p:cNvSpPr>
            <a:spLocks noChangeShapeType="1"/>
          </p:cNvSpPr>
          <p:nvPr/>
        </p:nvSpPr>
        <p:spPr bwMode="auto">
          <a:xfrm flipH="1">
            <a:off x="4467225" y="2297113"/>
            <a:ext cx="863600" cy="685800"/>
          </a:xfrm>
          <a:prstGeom prst="line">
            <a:avLst/>
          </a:prstGeom>
          <a:noFill/>
          <a:ln w="28575">
            <a:solidFill>
              <a:srgbClr val="12015B"/>
            </a:solidFill>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56" name="Line 27"/>
          <p:cNvSpPr>
            <a:spLocks noChangeShapeType="1"/>
          </p:cNvSpPr>
          <p:nvPr/>
        </p:nvSpPr>
        <p:spPr bwMode="auto">
          <a:xfrm flipH="1">
            <a:off x="3517900" y="3602038"/>
            <a:ext cx="0" cy="647700"/>
          </a:xfrm>
          <a:prstGeom prst="line">
            <a:avLst/>
          </a:prstGeom>
          <a:noFill/>
          <a:ln w="28575">
            <a:solidFill>
              <a:srgbClr val="12015B"/>
            </a:solidFill>
            <a:prstDash val="dash"/>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57" name="Text Box 14"/>
          <p:cNvSpPr txBox="1">
            <a:spLocks noChangeArrowheads="1"/>
          </p:cNvSpPr>
          <p:nvPr/>
        </p:nvSpPr>
        <p:spPr bwMode="auto">
          <a:xfrm>
            <a:off x="6516688" y="3003550"/>
            <a:ext cx="2232025" cy="600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333399"/>
                </a:solidFill>
                <a:latin typeface="Arial" panose="020B0604020202020204" pitchFamily="34" charset="0"/>
              </a:rPr>
              <a:t>Уголовная ответственность</a:t>
            </a:r>
            <a:endParaRPr lang="en-US" sz="1600" dirty="0">
              <a:solidFill>
                <a:srgbClr val="333399"/>
              </a:solidFill>
              <a:latin typeface="Arial" panose="020B0604020202020204" pitchFamily="34" charset="0"/>
            </a:endParaRPr>
          </a:p>
        </p:txBody>
      </p:sp>
      <p:sp>
        <p:nvSpPr>
          <p:cNvPr id="6158" name="Line 27"/>
          <p:cNvSpPr>
            <a:spLocks noChangeShapeType="1"/>
          </p:cNvSpPr>
          <p:nvPr/>
        </p:nvSpPr>
        <p:spPr bwMode="auto">
          <a:xfrm>
            <a:off x="6699250" y="2263775"/>
            <a:ext cx="792163" cy="719138"/>
          </a:xfrm>
          <a:prstGeom prst="line">
            <a:avLst/>
          </a:prstGeom>
          <a:noFill/>
          <a:ln w="28575">
            <a:solidFill>
              <a:srgbClr val="12015B"/>
            </a:solidFill>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59" name="Text Box 14"/>
          <p:cNvSpPr txBox="1">
            <a:spLocks noChangeArrowheads="1"/>
          </p:cNvSpPr>
          <p:nvPr/>
        </p:nvSpPr>
        <p:spPr bwMode="auto">
          <a:xfrm>
            <a:off x="5619750" y="3140075"/>
            <a:ext cx="719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b="0" dirty="0">
                <a:solidFill>
                  <a:srgbClr val="333399"/>
                </a:solidFill>
                <a:latin typeface="Arial" panose="020B0604020202020204" pitchFamily="34" charset="0"/>
              </a:rPr>
              <a:t>или</a:t>
            </a:r>
            <a:endParaRPr lang="en-US" sz="1600" b="0" dirty="0">
              <a:solidFill>
                <a:srgbClr val="333399"/>
              </a:solidFill>
              <a:latin typeface="Arial" panose="020B0604020202020204" pitchFamily="34" charset="0"/>
            </a:endParaRPr>
          </a:p>
        </p:txBody>
      </p:sp>
      <p:sp>
        <p:nvSpPr>
          <p:cNvPr id="6160" name="Text Box 14"/>
          <p:cNvSpPr txBox="1">
            <a:spLocks noChangeArrowheads="1"/>
          </p:cNvSpPr>
          <p:nvPr/>
        </p:nvSpPr>
        <p:spPr bwMode="auto">
          <a:xfrm>
            <a:off x="3276600" y="4318000"/>
            <a:ext cx="1511300" cy="3385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FF0000"/>
                </a:solidFill>
                <a:latin typeface="Arial" panose="020B0604020202020204" pitchFamily="34" charset="0"/>
              </a:rPr>
              <a:t>ш т р а ф</a:t>
            </a:r>
            <a:endParaRPr lang="en-US" sz="1600" dirty="0">
              <a:solidFill>
                <a:srgbClr val="FF0000"/>
              </a:solidFill>
              <a:latin typeface="Arial" panose="020B0604020202020204" pitchFamily="34" charset="0"/>
            </a:endParaRPr>
          </a:p>
        </p:txBody>
      </p:sp>
      <p:sp>
        <p:nvSpPr>
          <p:cNvPr id="6161" name="Text Box 14"/>
          <p:cNvSpPr txBox="1">
            <a:spLocks noChangeArrowheads="1"/>
          </p:cNvSpPr>
          <p:nvPr/>
        </p:nvSpPr>
        <p:spPr bwMode="auto">
          <a:xfrm>
            <a:off x="3276600" y="5089525"/>
            <a:ext cx="2159000" cy="3385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FF0000"/>
                </a:solidFill>
                <a:latin typeface="Arial" panose="020B0604020202020204" pitchFamily="34" charset="0"/>
              </a:rPr>
              <a:t>дисквалификация</a:t>
            </a:r>
            <a:endParaRPr lang="en-US" sz="1600" dirty="0">
              <a:solidFill>
                <a:srgbClr val="FF0000"/>
              </a:solidFill>
              <a:latin typeface="Arial" panose="020B0604020202020204" pitchFamily="34" charset="0"/>
            </a:endParaRPr>
          </a:p>
        </p:txBody>
      </p:sp>
      <p:sp>
        <p:nvSpPr>
          <p:cNvPr id="6162" name="Text Box 14"/>
          <p:cNvSpPr txBox="1">
            <a:spLocks noChangeArrowheads="1"/>
          </p:cNvSpPr>
          <p:nvPr/>
        </p:nvSpPr>
        <p:spPr bwMode="auto">
          <a:xfrm>
            <a:off x="6516688" y="5089525"/>
            <a:ext cx="2232025" cy="3385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FF0000"/>
                </a:solidFill>
                <a:latin typeface="Arial" panose="020B0604020202020204" pitchFamily="34" charset="0"/>
              </a:rPr>
              <a:t>лишение свободы</a:t>
            </a:r>
            <a:endParaRPr lang="en-US" sz="1600" dirty="0">
              <a:solidFill>
                <a:srgbClr val="FF0000"/>
              </a:solidFill>
              <a:latin typeface="Arial" panose="020B0604020202020204" pitchFamily="34" charset="0"/>
            </a:endParaRPr>
          </a:p>
        </p:txBody>
      </p:sp>
      <p:sp>
        <p:nvSpPr>
          <p:cNvPr id="6163" name="Text Box 14"/>
          <p:cNvSpPr txBox="1">
            <a:spLocks noChangeArrowheads="1"/>
          </p:cNvSpPr>
          <p:nvPr/>
        </p:nvSpPr>
        <p:spPr bwMode="auto">
          <a:xfrm>
            <a:off x="6523038" y="4318000"/>
            <a:ext cx="1511300" cy="3385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dirty="0">
                <a:solidFill>
                  <a:srgbClr val="FF0000"/>
                </a:solidFill>
                <a:latin typeface="Arial" panose="020B0604020202020204" pitchFamily="34" charset="0"/>
              </a:rPr>
              <a:t>ш т р а ф</a:t>
            </a:r>
            <a:endParaRPr lang="en-US" sz="1600" dirty="0">
              <a:solidFill>
                <a:srgbClr val="FF0000"/>
              </a:solidFill>
              <a:latin typeface="Arial" panose="020B0604020202020204" pitchFamily="34" charset="0"/>
            </a:endParaRPr>
          </a:p>
        </p:txBody>
      </p:sp>
      <p:sp>
        <p:nvSpPr>
          <p:cNvPr id="6164" name="Line 27"/>
          <p:cNvSpPr>
            <a:spLocks noChangeShapeType="1"/>
          </p:cNvSpPr>
          <p:nvPr/>
        </p:nvSpPr>
        <p:spPr bwMode="auto">
          <a:xfrm flipH="1">
            <a:off x="5102225" y="3632200"/>
            <a:ext cx="0" cy="1379538"/>
          </a:xfrm>
          <a:prstGeom prst="line">
            <a:avLst/>
          </a:prstGeom>
          <a:noFill/>
          <a:ln w="28575">
            <a:solidFill>
              <a:srgbClr val="12015B"/>
            </a:solidFill>
            <a:prstDash val="dash"/>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65" name="Text Box 14"/>
          <p:cNvSpPr txBox="1">
            <a:spLocks noChangeArrowheads="1"/>
          </p:cNvSpPr>
          <p:nvPr/>
        </p:nvSpPr>
        <p:spPr bwMode="auto">
          <a:xfrm>
            <a:off x="3924300" y="4724400"/>
            <a:ext cx="719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b="0" dirty="0">
                <a:solidFill>
                  <a:srgbClr val="333399"/>
                </a:solidFill>
                <a:latin typeface="Arial" panose="020B0604020202020204" pitchFamily="34" charset="0"/>
              </a:rPr>
              <a:t>или</a:t>
            </a:r>
            <a:endParaRPr lang="en-US" sz="1600" b="0" dirty="0">
              <a:solidFill>
                <a:srgbClr val="333399"/>
              </a:solidFill>
              <a:latin typeface="Arial" panose="020B0604020202020204" pitchFamily="34" charset="0"/>
            </a:endParaRPr>
          </a:p>
        </p:txBody>
      </p:sp>
      <p:sp>
        <p:nvSpPr>
          <p:cNvPr id="6166" name="Text Box 14"/>
          <p:cNvSpPr txBox="1">
            <a:spLocks noChangeArrowheads="1"/>
          </p:cNvSpPr>
          <p:nvPr/>
        </p:nvSpPr>
        <p:spPr bwMode="auto">
          <a:xfrm>
            <a:off x="7021513" y="4724400"/>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1600" b="0" dirty="0">
                <a:solidFill>
                  <a:srgbClr val="333399"/>
                </a:solidFill>
                <a:latin typeface="Arial" panose="020B0604020202020204" pitchFamily="34" charset="0"/>
              </a:rPr>
              <a:t>или (и)</a:t>
            </a:r>
            <a:endParaRPr lang="en-US" sz="1600" b="0" dirty="0">
              <a:solidFill>
                <a:srgbClr val="333399"/>
              </a:solidFill>
              <a:latin typeface="Arial" panose="020B0604020202020204" pitchFamily="34" charset="0"/>
            </a:endParaRPr>
          </a:p>
        </p:txBody>
      </p:sp>
      <p:sp>
        <p:nvSpPr>
          <p:cNvPr id="6167" name="Line 27"/>
          <p:cNvSpPr>
            <a:spLocks noChangeShapeType="1"/>
          </p:cNvSpPr>
          <p:nvPr/>
        </p:nvSpPr>
        <p:spPr bwMode="auto">
          <a:xfrm flipH="1">
            <a:off x="6864350" y="3602038"/>
            <a:ext cx="0" cy="647700"/>
          </a:xfrm>
          <a:prstGeom prst="line">
            <a:avLst/>
          </a:prstGeom>
          <a:noFill/>
          <a:ln w="28575">
            <a:solidFill>
              <a:srgbClr val="12015B"/>
            </a:solidFill>
            <a:prstDash val="dash"/>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6168" name="Line 27"/>
          <p:cNvSpPr>
            <a:spLocks noChangeShapeType="1"/>
          </p:cNvSpPr>
          <p:nvPr/>
        </p:nvSpPr>
        <p:spPr bwMode="auto">
          <a:xfrm flipH="1">
            <a:off x="8448675" y="3632200"/>
            <a:ext cx="0" cy="1379538"/>
          </a:xfrm>
          <a:prstGeom prst="line">
            <a:avLst/>
          </a:prstGeom>
          <a:noFill/>
          <a:ln w="28575">
            <a:solidFill>
              <a:srgbClr val="12015B"/>
            </a:solidFill>
            <a:prstDash val="dash"/>
            <a:miter lim="800000"/>
            <a:headEnd/>
            <a:tailEnd type="stealth" w="lg" len="lg"/>
          </a:ln>
          <a:extLst>
            <a:ext uri="{909E8E84-426E-40DD-AFC4-6F175D3DCCD1}">
              <a14:hiddenFill xmlns:a14="http://schemas.microsoft.com/office/drawing/2010/main">
                <a:noFill/>
              </a14:hiddenFill>
            </a:ext>
          </a:extLst>
        </p:spPr>
        <p:txBody>
          <a:bodyPr/>
          <a:lstStyle/>
          <a:p>
            <a:endParaRPr lang="ru-RU"/>
          </a:p>
        </p:txBody>
      </p:sp>
      <p:sp>
        <p:nvSpPr>
          <p:cNvPr id="2" name="Номер слайда 1"/>
          <p:cNvSpPr>
            <a:spLocks noGrp="1"/>
          </p:cNvSpPr>
          <p:nvPr>
            <p:ph type="sldNum" sz="quarter" idx="10"/>
          </p:nvPr>
        </p:nvSpPr>
        <p:spPr/>
        <p:txBody>
          <a:bodyPr/>
          <a:lstStyle/>
          <a:p>
            <a:fld id="{9D402C37-3C23-4DCB-8B93-3C4A860914E1}" type="slidenum">
              <a:rPr lang="ru-RU" smtClean="0"/>
              <a:pPr/>
              <a:t>13</a:t>
            </a:fld>
            <a:endParaRPr lang="ru-RU"/>
          </a:p>
        </p:txBody>
      </p:sp>
    </p:spTree>
    <p:extLst>
      <p:ext uri="{BB962C8B-B14F-4D97-AF65-F5344CB8AC3E}">
        <p14:creationId xmlns:p14="http://schemas.microsoft.com/office/powerpoint/2010/main" val="1446021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ChangeArrowheads="1"/>
          </p:cNvSpPr>
          <p:nvPr/>
        </p:nvSpPr>
        <p:spPr bwMode="auto">
          <a:xfrm>
            <a:off x="0" y="1382116"/>
            <a:ext cx="8858250" cy="453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just" eaLnBrk="1" hangingPunct="1">
              <a:spcBef>
                <a:spcPct val="20000"/>
              </a:spcBef>
            </a:pPr>
            <a:r>
              <a:rPr kumimoji="1" lang="ru-RU" sz="1400" dirty="0" smtClean="0">
                <a:solidFill>
                  <a:srgbClr val="008080"/>
                </a:solidFill>
                <a:latin typeface="Arial" panose="020B0604020202020204" pitchFamily="34" charset="0"/>
              </a:rPr>
              <a:t>ст</a:t>
            </a:r>
            <a:r>
              <a:rPr kumimoji="1" lang="ru-RU" sz="1400" dirty="0">
                <a:solidFill>
                  <a:srgbClr val="008080"/>
                </a:solidFill>
                <a:latin typeface="Arial" panose="020B0604020202020204" pitchFamily="34" charset="0"/>
              </a:rPr>
              <a:t>. </a:t>
            </a:r>
            <a:r>
              <a:rPr kumimoji="1" lang="ru-RU" sz="1400" dirty="0" smtClean="0">
                <a:solidFill>
                  <a:srgbClr val="008080"/>
                </a:solidFill>
                <a:latin typeface="Arial" panose="020B0604020202020204" pitchFamily="34" charset="0"/>
              </a:rPr>
              <a:t>14.32 КоАП </a:t>
            </a:r>
            <a:r>
              <a:rPr kumimoji="1" lang="ru-RU" sz="1400" dirty="0">
                <a:solidFill>
                  <a:srgbClr val="008080"/>
                </a:solidFill>
                <a:latin typeface="Arial" panose="020B0604020202020204" pitchFamily="34" charset="0"/>
              </a:rPr>
              <a:t>РФ – Заключение ограничивающего конкуренцию соглашения, осуществление ограничивающих конкуренцию согласованных действий, координация экономической деятельности. </a:t>
            </a:r>
          </a:p>
          <a:p>
            <a:pPr algn="just" eaLnBrk="1" hangingPunct="1">
              <a:spcBef>
                <a:spcPct val="20000"/>
              </a:spcBef>
            </a:pPr>
            <a:r>
              <a:rPr kumimoji="1" lang="ru-RU" sz="1400" dirty="0" smtClean="0">
                <a:solidFill>
                  <a:srgbClr val="008080"/>
                </a:solidFill>
                <a:latin typeface="Arial" panose="020B0604020202020204" pitchFamily="34" charset="0"/>
              </a:rPr>
              <a:t>САНКЦИИ </a:t>
            </a:r>
            <a:r>
              <a:rPr kumimoji="1" lang="ru-RU" sz="1400" dirty="0">
                <a:solidFill>
                  <a:srgbClr val="008080"/>
                </a:solidFill>
                <a:latin typeface="Arial" panose="020B0604020202020204" pitchFamily="34" charset="0"/>
              </a:rPr>
              <a:t>за заключение </a:t>
            </a:r>
            <a:r>
              <a:rPr kumimoji="1" lang="ru-RU" sz="1400" dirty="0" err="1">
                <a:solidFill>
                  <a:srgbClr val="008080"/>
                </a:solidFill>
                <a:latin typeface="Arial" panose="020B0604020202020204" pitchFamily="34" charset="0"/>
              </a:rPr>
              <a:t>антиконкурентного</a:t>
            </a:r>
            <a:r>
              <a:rPr kumimoji="1" lang="ru-RU" sz="1400" dirty="0">
                <a:solidFill>
                  <a:srgbClr val="008080"/>
                </a:solidFill>
                <a:latin typeface="Arial" panose="020B0604020202020204" pitchFamily="34" charset="0"/>
              </a:rPr>
              <a:t> </a:t>
            </a:r>
            <a:r>
              <a:rPr kumimoji="1" lang="ru-RU" sz="1400" dirty="0" smtClean="0">
                <a:solidFill>
                  <a:srgbClr val="008080"/>
                </a:solidFill>
                <a:latin typeface="Arial" panose="020B0604020202020204" pitchFamily="34" charset="0"/>
              </a:rPr>
              <a:t>соглашения (картеля)</a:t>
            </a:r>
            <a:r>
              <a:rPr kumimoji="1" lang="ru-RU" sz="1400" dirty="0" smtClean="0">
                <a:solidFill>
                  <a:srgbClr val="333399"/>
                </a:solidFill>
                <a:latin typeface="Arial" panose="020B0604020202020204" pitchFamily="34" charset="0"/>
              </a:rPr>
              <a:t>:</a:t>
            </a:r>
            <a:endParaRPr kumimoji="1" lang="ru-RU" sz="1400" dirty="0">
              <a:solidFill>
                <a:srgbClr val="333399"/>
              </a:solidFill>
              <a:latin typeface="Arial" panose="020B0604020202020204" pitchFamily="34" charset="0"/>
            </a:endParaRPr>
          </a:p>
          <a:p>
            <a:pPr algn="just" eaLnBrk="1" hangingPunct="1">
              <a:spcBef>
                <a:spcPct val="20000"/>
              </a:spcBef>
            </a:pPr>
            <a:r>
              <a:rPr kumimoji="1" lang="ru-RU" sz="1400" u="sng" dirty="0">
                <a:solidFill>
                  <a:srgbClr val="333399"/>
                </a:solidFill>
                <a:latin typeface="Arial" panose="020B0604020202020204" pitchFamily="34" charset="0"/>
              </a:rPr>
              <a:t>для должностных лиц</a:t>
            </a:r>
            <a:r>
              <a:rPr kumimoji="1" lang="ru-RU" sz="1400" dirty="0">
                <a:solidFill>
                  <a:srgbClr val="333399"/>
                </a:solidFill>
                <a:latin typeface="Arial" panose="020B0604020202020204" pitchFamily="34" charset="0"/>
              </a:rPr>
              <a:t>:	</a:t>
            </a:r>
          </a:p>
          <a:p>
            <a:pPr algn="just" eaLnBrk="1" hangingPunct="1">
              <a:spcBef>
                <a:spcPct val="20000"/>
              </a:spcBef>
              <a:buFontTx/>
              <a:buChar char="-"/>
            </a:pPr>
            <a:r>
              <a:rPr kumimoji="1" lang="ru-RU" sz="1400" dirty="0">
                <a:solidFill>
                  <a:srgbClr val="333399"/>
                </a:solidFill>
                <a:latin typeface="Arial" panose="020B0604020202020204" pitchFamily="34" charset="0"/>
              </a:rPr>
              <a:t>штраф: </a:t>
            </a:r>
            <a:r>
              <a:rPr kumimoji="1" lang="ru-RU" sz="1400" dirty="0" smtClean="0">
                <a:solidFill>
                  <a:srgbClr val="333399"/>
                </a:solidFill>
                <a:latin typeface="Arial" panose="020B0604020202020204" pitchFamily="34" charset="0"/>
              </a:rPr>
              <a:t>40 </a:t>
            </a:r>
            <a:r>
              <a:rPr kumimoji="1" lang="ru-RU" sz="1400" dirty="0">
                <a:solidFill>
                  <a:srgbClr val="333399"/>
                </a:solidFill>
                <a:latin typeface="Arial" panose="020B0604020202020204" pitchFamily="34" charset="0"/>
              </a:rPr>
              <a:t>000 – 50 000 руб</a:t>
            </a:r>
            <a:r>
              <a:rPr kumimoji="1" lang="ru-RU" sz="1400" dirty="0" smtClean="0">
                <a:solidFill>
                  <a:srgbClr val="333399"/>
                </a:solidFill>
                <a:latin typeface="Arial" panose="020B0604020202020204" pitchFamily="34" charset="0"/>
              </a:rPr>
              <a:t>.; дисквалификация</a:t>
            </a:r>
            <a:r>
              <a:rPr kumimoji="1" lang="ru-RU" sz="1400" dirty="0">
                <a:solidFill>
                  <a:srgbClr val="333399"/>
                </a:solidFill>
                <a:latin typeface="Arial" panose="020B0604020202020204" pitchFamily="34" charset="0"/>
              </a:rPr>
              <a:t>: до трёх лет,</a:t>
            </a:r>
          </a:p>
          <a:p>
            <a:pPr algn="just" eaLnBrk="1" hangingPunct="1">
              <a:spcBef>
                <a:spcPct val="20000"/>
              </a:spcBef>
            </a:pPr>
            <a:r>
              <a:rPr kumimoji="1" lang="ru-RU" sz="1400" u="sng" dirty="0">
                <a:solidFill>
                  <a:srgbClr val="333399"/>
                </a:solidFill>
                <a:latin typeface="Arial" panose="020B0604020202020204" pitchFamily="34" charset="0"/>
              </a:rPr>
              <a:t>для юридических лиц</a:t>
            </a:r>
            <a:r>
              <a:rPr kumimoji="1" lang="ru-RU" sz="1400" dirty="0">
                <a:solidFill>
                  <a:srgbClr val="333399"/>
                </a:solidFill>
                <a:latin typeface="Arial" panose="020B0604020202020204" pitchFamily="34" charset="0"/>
              </a:rPr>
              <a:t>:</a:t>
            </a:r>
          </a:p>
          <a:p>
            <a:pPr algn="just" eaLnBrk="1" hangingPunct="1">
              <a:spcBef>
                <a:spcPct val="20000"/>
              </a:spcBef>
              <a:buFontTx/>
              <a:buChar char="-"/>
            </a:pPr>
            <a:r>
              <a:rPr kumimoji="1" lang="ru-RU" sz="1400" dirty="0">
                <a:solidFill>
                  <a:srgbClr val="333399"/>
                </a:solidFill>
                <a:latin typeface="Arial" panose="020B0604020202020204" pitchFamily="34" charset="0"/>
              </a:rPr>
              <a:t>штраф: </a:t>
            </a:r>
          </a:p>
          <a:p>
            <a:pPr algn="just" eaLnBrk="1" hangingPunct="1">
              <a:spcBef>
                <a:spcPct val="20000"/>
              </a:spcBef>
            </a:pPr>
            <a:r>
              <a:rPr kumimoji="1" lang="ru-RU" sz="1400" dirty="0">
                <a:solidFill>
                  <a:srgbClr val="333399"/>
                </a:solidFill>
                <a:latin typeface="Arial" panose="020B0604020202020204" pitchFamily="34" charset="0"/>
              </a:rPr>
              <a:t>от </a:t>
            </a:r>
            <a:r>
              <a:rPr kumimoji="1" lang="ru-RU" sz="1400" dirty="0" smtClean="0">
                <a:solidFill>
                  <a:srgbClr val="333399"/>
                </a:solidFill>
                <a:latin typeface="Arial" panose="020B0604020202020204" pitchFamily="34" charset="0"/>
              </a:rPr>
              <a:t>трех сотых </a:t>
            </a:r>
            <a:r>
              <a:rPr kumimoji="1" lang="ru-RU" sz="1400" dirty="0">
                <a:solidFill>
                  <a:srgbClr val="333399"/>
                </a:solidFill>
                <a:latin typeface="Arial" panose="020B0604020202020204" pitchFamily="34" charset="0"/>
              </a:rPr>
              <a:t>до пятнадцати сотых (от </a:t>
            </a:r>
            <a:r>
              <a:rPr kumimoji="1" lang="ru-RU" sz="1400" dirty="0" smtClean="0">
                <a:solidFill>
                  <a:srgbClr val="333399"/>
                </a:solidFill>
                <a:latin typeface="Arial" panose="020B0604020202020204" pitchFamily="34" charset="0"/>
              </a:rPr>
              <a:t>3 </a:t>
            </a:r>
            <a:r>
              <a:rPr kumimoji="1" lang="ru-RU" sz="1400" dirty="0">
                <a:solidFill>
                  <a:srgbClr val="333399"/>
                </a:solidFill>
                <a:latin typeface="Arial" panose="020B0604020202020204" pitchFamily="34" charset="0"/>
              </a:rPr>
              <a:t>до 15 %) размера суммы выручки </a:t>
            </a:r>
            <a:r>
              <a:rPr kumimoji="1" lang="ru-RU" sz="1400" dirty="0" smtClean="0">
                <a:solidFill>
                  <a:srgbClr val="333399"/>
                </a:solidFill>
                <a:latin typeface="Arial" panose="020B0604020202020204" pitchFamily="34" charset="0"/>
              </a:rPr>
              <a:t>правонарушителя, но не менее ста тысяч рублей.</a:t>
            </a:r>
          </a:p>
          <a:p>
            <a:pPr algn="just" eaLnBrk="1" hangingPunct="1">
              <a:spcBef>
                <a:spcPct val="20000"/>
              </a:spcBef>
            </a:pPr>
            <a:endParaRPr kumimoji="1" lang="ru-RU" sz="1400" dirty="0" smtClean="0">
              <a:solidFill>
                <a:srgbClr val="008080"/>
              </a:solidFill>
              <a:latin typeface="Arial" panose="020B0604020202020204" pitchFamily="34" charset="0"/>
            </a:endParaRPr>
          </a:p>
          <a:p>
            <a:pPr algn="just" eaLnBrk="1" hangingPunct="1">
              <a:spcBef>
                <a:spcPct val="20000"/>
              </a:spcBef>
            </a:pPr>
            <a:r>
              <a:rPr kumimoji="1" lang="ru-RU" sz="1400" dirty="0" smtClean="0">
                <a:solidFill>
                  <a:srgbClr val="008080"/>
                </a:solidFill>
                <a:latin typeface="Arial" panose="020B0604020202020204" pitchFamily="34" charset="0"/>
              </a:rPr>
              <a:t>САНКЦИИ </a:t>
            </a:r>
            <a:r>
              <a:rPr kumimoji="1" lang="ru-RU" sz="1400" dirty="0">
                <a:solidFill>
                  <a:srgbClr val="008080"/>
                </a:solidFill>
                <a:latin typeface="Arial" panose="020B0604020202020204" pitchFamily="34" charset="0"/>
              </a:rPr>
              <a:t>за заключение </a:t>
            </a:r>
            <a:r>
              <a:rPr kumimoji="1" lang="ru-RU" sz="1400" dirty="0" err="1">
                <a:solidFill>
                  <a:srgbClr val="008080"/>
                </a:solidFill>
                <a:latin typeface="Arial" panose="020B0604020202020204" pitchFamily="34" charset="0"/>
              </a:rPr>
              <a:t>антиконкурентного</a:t>
            </a:r>
            <a:r>
              <a:rPr kumimoji="1" lang="ru-RU" sz="1400" dirty="0">
                <a:solidFill>
                  <a:srgbClr val="008080"/>
                </a:solidFill>
                <a:latin typeface="Arial" panose="020B0604020202020204" pitchFamily="34" charset="0"/>
              </a:rPr>
              <a:t> </a:t>
            </a:r>
            <a:r>
              <a:rPr kumimoji="1" lang="ru-RU" sz="1400" dirty="0" smtClean="0">
                <a:solidFill>
                  <a:srgbClr val="008080"/>
                </a:solidFill>
                <a:latin typeface="Arial" panose="020B0604020202020204" pitchFamily="34" charset="0"/>
              </a:rPr>
              <a:t>соглашения на торгах:</a:t>
            </a:r>
          </a:p>
          <a:p>
            <a:pPr algn="just" eaLnBrk="1" hangingPunct="1">
              <a:spcBef>
                <a:spcPct val="20000"/>
              </a:spcBef>
            </a:pPr>
            <a:r>
              <a:rPr kumimoji="1" lang="ru-RU" sz="1400" u="sng" dirty="0">
                <a:solidFill>
                  <a:srgbClr val="333399"/>
                </a:solidFill>
                <a:latin typeface="Arial" panose="020B0604020202020204" pitchFamily="34" charset="0"/>
              </a:rPr>
              <a:t>для должностных лиц</a:t>
            </a:r>
            <a:r>
              <a:rPr kumimoji="1" lang="ru-RU" sz="1400" dirty="0">
                <a:solidFill>
                  <a:srgbClr val="333399"/>
                </a:solidFill>
                <a:latin typeface="Arial" panose="020B0604020202020204" pitchFamily="34" charset="0"/>
              </a:rPr>
              <a:t>:	</a:t>
            </a:r>
          </a:p>
          <a:p>
            <a:pPr algn="just" eaLnBrk="1" hangingPunct="1">
              <a:spcBef>
                <a:spcPct val="20000"/>
              </a:spcBef>
              <a:buFontTx/>
              <a:buChar char="-"/>
            </a:pPr>
            <a:r>
              <a:rPr kumimoji="1" lang="ru-RU" sz="1400" dirty="0">
                <a:solidFill>
                  <a:srgbClr val="333399"/>
                </a:solidFill>
                <a:latin typeface="Arial" panose="020B0604020202020204" pitchFamily="34" charset="0"/>
              </a:rPr>
              <a:t>штраф: </a:t>
            </a:r>
            <a:r>
              <a:rPr kumimoji="1" lang="ru-RU" sz="1400" dirty="0" smtClean="0">
                <a:solidFill>
                  <a:srgbClr val="333399"/>
                </a:solidFill>
                <a:latin typeface="Arial" panose="020B0604020202020204" pitchFamily="34" charset="0"/>
              </a:rPr>
              <a:t>20 </a:t>
            </a:r>
            <a:r>
              <a:rPr kumimoji="1" lang="ru-RU" sz="1400" dirty="0">
                <a:solidFill>
                  <a:srgbClr val="333399"/>
                </a:solidFill>
                <a:latin typeface="Arial" panose="020B0604020202020204" pitchFamily="34" charset="0"/>
              </a:rPr>
              <a:t>000 – 50 000 руб</a:t>
            </a:r>
            <a:r>
              <a:rPr kumimoji="1" lang="ru-RU" sz="1400" dirty="0" smtClean="0">
                <a:solidFill>
                  <a:srgbClr val="333399"/>
                </a:solidFill>
                <a:latin typeface="Arial" panose="020B0604020202020204" pitchFamily="34" charset="0"/>
              </a:rPr>
              <a:t>.; дисквалификация</a:t>
            </a:r>
            <a:r>
              <a:rPr kumimoji="1" lang="ru-RU" sz="1400" dirty="0">
                <a:solidFill>
                  <a:srgbClr val="333399"/>
                </a:solidFill>
                <a:latin typeface="Arial" panose="020B0604020202020204" pitchFamily="34" charset="0"/>
              </a:rPr>
              <a:t>: до трёх лет,</a:t>
            </a:r>
          </a:p>
          <a:p>
            <a:pPr algn="just" eaLnBrk="1" hangingPunct="1">
              <a:spcBef>
                <a:spcPct val="20000"/>
              </a:spcBef>
            </a:pPr>
            <a:r>
              <a:rPr kumimoji="1" lang="ru-RU" sz="1400" u="sng" dirty="0">
                <a:solidFill>
                  <a:srgbClr val="333399"/>
                </a:solidFill>
                <a:latin typeface="Arial" panose="020B0604020202020204" pitchFamily="34" charset="0"/>
              </a:rPr>
              <a:t>для юридических лиц</a:t>
            </a:r>
            <a:r>
              <a:rPr kumimoji="1" lang="ru-RU" sz="1400" dirty="0">
                <a:solidFill>
                  <a:srgbClr val="333399"/>
                </a:solidFill>
                <a:latin typeface="Arial" panose="020B0604020202020204" pitchFamily="34" charset="0"/>
              </a:rPr>
              <a:t>:</a:t>
            </a:r>
          </a:p>
          <a:p>
            <a:pPr algn="just" eaLnBrk="1" hangingPunct="1">
              <a:spcBef>
                <a:spcPct val="20000"/>
              </a:spcBef>
              <a:buFontTx/>
              <a:buChar char="-"/>
            </a:pPr>
            <a:r>
              <a:rPr kumimoji="1" lang="ru-RU" sz="1400" dirty="0">
                <a:solidFill>
                  <a:srgbClr val="333399"/>
                </a:solidFill>
                <a:latin typeface="Arial" panose="020B0604020202020204" pitchFamily="34" charset="0"/>
              </a:rPr>
              <a:t>штраф: </a:t>
            </a:r>
          </a:p>
          <a:p>
            <a:pPr algn="just" eaLnBrk="1" hangingPunct="1">
              <a:spcBef>
                <a:spcPct val="20000"/>
              </a:spcBef>
            </a:pPr>
            <a:r>
              <a:rPr kumimoji="1" lang="ru-RU" sz="1400" dirty="0" smtClean="0">
                <a:solidFill>
                  <a:srgbClr val="333399"/>
                </a:solidFill>
                <a:latin typeface="Arial" panose="020B0604020202020204" pitchFamily="34" charset="0"/>
              </a:rPr>
              <a:t>от одной десятой до одной второй (от 10 до 50 %) начальной стоимости торгов, но не менее ста тысяч рублей. </a:t>
            </a:r>
            <a:endParaRPr kumimoji="1" lang="ru-RU" sz="1400" dirty="0">
              <a:solidFill>
                <a:srgbClr val="333399"/>
              </a:solidFill>
              <a:latin typeface="Arial" panose="020B0604020202020204" pitchFamily="34" charset="0"/>
            </a:endParaRPr>
          </a:p>
        </p:txBody>
      </p:sp>
      <p:sp>
        <p:nvSpPr>
          <p:cNvPr id="5" name="Rectangle 2"/>
          <p:cNvSpPr>
            <a:spLocks noChangeArrowheads="1"/>
          </p:cNvSpPr>
          <p:nvPr/>
        </p:nvSpPr>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lnSpc>
                <a:spcPct val="85000"/>
              </a:lnSpc>
            </a:pPr>
            <a:r>
              <a:rPr lang="ru-RU" sz="2600" dirty="0">
                <a:latin typeface="+mj-lt"/>
                <a:ea typeface="+mj-ea"/>
                <a:cs typeface="+mj-cs"/>
              </a:rPr>
              <a:t>АДМИНИСТРАТИВНАЯ </a:t>
            </a:r>
            <a:r>
              <a:rPr lang="ru-RU" sz="2600" dirty="0" smtClean="0">
                <a:latin typeface="+mj-lt"/>
                <a:ea typeface="+mj-ea"/>
                <a:cs typeface="+mj-cs"/>
              </a:rPr>
              <a:t>ОТВЕТСТВЕННОСТЬ за заключение </a:t>
            </a:r>
            <a:r>
              <a:rPr lang="ru-RU" sz="2600" dirty="0" err="1" smtClean="0">
                <a:latin typeface="+mj-lt"/>
                <a:ea typeface="+mj-ea"/>
                <a:cs typeface="+mj-cs"/>
              </a:rPr>
              <a:t>антиконкурентного</a:t>
            </a:r>
            <a:r>
              <a:rPr lang="ru-RU" sz="2600" dirty="0" smtClean="0">
                <a:latin typeface="+mj-lt"/>
                <a:ea typeface="+mj-ea"/>
                <a:cs typeface="+mj-cs"/>
              </a:rPr>
              <a:t> соглашения</a:t>
            </a:r>
            <a:endParaRPr lang="ru-RU" sz="2600" dirty="0">
              <a:latin typeface="+mj-lt"/>
              <a:ea typeface="+mj-ea"/>
              <a:cs typeface="+mj-cs"/>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14</a:t>
            </a:fld>
            <a:endParaRPr lang="ru-RU"/>
          </a:p>
        </p:txBody>
      </p:sp>
    </p:spTree>
    <p:extLst>
      <p:ext uri="{BB962C8B-B14F-4D97-AF65-F5344CB8AC3E}">
        <p14:creationId xmlns:p14="http://schemas.microsoft.com/office/powerpoint/2010/main" val="2025924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3708400" y="1288287"/>
            <a:ext cx="52927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just" eaLnBrk="1" hangingPunct="1">
              <a:spcBef>
                <a:spcPct val="20000"/>
              </a:spcBef>
            </a:pPr>
            <a:r>
              <a:rPr kumimoji="1" lang="ru-RU" dirty="0">
                <a:solidFill>
                  <a:srgbClr val="008080"/>
                </a:solidFill>
                <a:latin typeface="Arial" panose="020B0604020202020204" pitchFamily="34" charset="0"/>
              </a:rPr>
              <a:t>ст. 178 УК </a:t>
            </a:r>
            <a:r>
              <a:rPr kumimoji="1" lang="ru-RU" dirty="0" smtClean="0">
                <a:solidFill>
                  <a:srgbClr val="008080"/>
                </a:solidFill>
                <a:latin typeface="Arial" panose="020B0604020202020204" pitchFamily="34" charset="0"/>
              </a:rPr>
              <a:t>РФ</a:t>
            </a:r>
            <a:r>
              <a:rPr kumimoji="1" lang="ru-RU" dirty="0">
                <a:solidFill>
                  <a:srgbClr val="008080"/>
                </a:solidFill>
                <a:latin typeface="Arial" panose="020B0604020202020204" pitchFamily="34" charset="0"/>
              </a:rPr>
              <a:t> </a:t>
            </a:r>
            <a:r>
              <a:rPr kumimoji="1" lang="ru-RU" dirty="0" smtClean="0">
                <a:solidFill>
                  <a:srgbClr val="008080"/>
                </a:solidFill>
                <a:latin typeface="Arial" panose="020B0604020202020204" pitchFamily="34" charset="0"/>
              </a:rPr>
              <a:t>– Ограничение конкуренции предусматривает:</a:t>
            </a:r>
            <a:endParaRPr kumimoji="1" lang="ru-RU" dirty="0">
              <a:solidFill>
                <a:srgbClr val="008080"/>
              </a:solidFill>
              <a:latin typeface="Arial" panose="020B0604020202020204" pitchFamily="34" charset="0"/>
            </a:endParaRPr>
          </a:p>
          <a:p>
            <a:pPr algn="just" eaLnBrk="1" hangingPunct="1">
              <a:spcBef>
                <a:spcPct val="20000"/>
              </a:spcBef>
              <a:buFontTx/>
              <a:buChar char="-"/>
            </a:pPr>
            <a:r>
              <a:rPr kumimoji="1" lang="ru-RU" dirty="0" smtClean="0">
                <a:solidFill>
                  <a:srgbClr val="333399"/>
                </a:solidFill>
                <a:latin typeface="Arial" panose="020B0604020202020204" pitchFamily="34" charset="0"/>
              </a:rPr>
              <a:t>Максимальный штраф</a:t>
            </a:r>
            <a:r>
              <a:rPr kumimoji="1" lang="ru-RU" dirty="0">
                <a:solidFill>
                  <a:srgbClr val="333399"/>
                </a:solidFill>
                <a:latin typeface="Arial" panose="020B0604020202020204" pitchFamily="34" charset="0"/>
              </a:rPr>
              <a:t>: до 1 000 000 руб.;</a:t>
            </a:r>
          </a:p>
          <a:p>
            <a:pPr algn="just" eaLnBrk="1" hangingPunct="1">
              <a:spcBef>
                <a:spcPct val="20000"/>
              </a:spcBef>
              <a:buFontTx/>
              <a:buChar char="-"/>
            </a:pPr>
            <a:r>
              <a:rPr kumimoji="1" lang="ru-RU" dirty="0" smtClean="0">
                <a:solidFill>
                  <a:srgbClr val="333399"/>
                </a:solidFill>
                <a:latin typeface="Arial" panose="020B0604020202020204" pitchFamily="34" charset="0"/>
              </a:rPr>
              <a:t>Максимальный срок лишения </a:t>
            </a:r>
            <a:r>
              <a:rPr kumimoji="1" lang="ru-RU" dirty="0">
                <a:solidFill>
                  <a:srgbClr val="333399"/>
                </a:solidFill>
                <a:latin typeface="Arial" panose="020B0604020202020204" pitchFamily="34" charset="0"/>
              </a:rPr>
              <a:t>свободы </a:t>
            </a:r>
            <a:r>
              <a:rPr kumimoji="1" lang="ru-RU" dirty="0" smtClean="0">
                <a:solidFill>
                  <a:srgbClr val="333399"/>
                </a:solidFill>
                <a:latin typeface="Arial" panose="020B0604020202020204" pitchFamily="34" charset="0"/>
              </a:rPr>
              <a:t>до </a:t>
            </a:r>
            <a:r>
              <a:rPr kumimoji="1" lang="ru-RU" dirty="0">
                <a:solidFill>
                  <a:srgbClr val="333399"/>
                </a:solidFill>
                <a:latin typeface="Arial" panose="020B0604020202020204" pitchFamily="34" charset="0"/>
              </a:rPr>
              <a:t>семи лет.</a:t>
            </a:r>
          </a:p>
        </p:txBody>
      </p:sp>
      <p:sp>
        <p:nvSpPr>
          <p:cNvPr id="16389" name="Rectangle 1"/>
          <p:cNvSpPr>
            <a:spLocks noChangeArrowheads="1"/>
          </p:cNvSpPr>
          <p:nvPr/>
        </p:nvSpPr>
        <p:spPr bwMode="auto">
          <a:xfrm>
            <a:off x="179388" y="5913438"/>
            <a:ext cx="88217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just" eaLnBrk="1" hangingPunct="1">
              <a:spcBef>
                <a:spcPct val="20000"/>
              </a:spcBef>
            </a:pPr>
            <a:r>
              <a:rPr kumimoji="1" lang="en-US" sz="1800" dirty="0" smtClean="0">
                <a:solidFill>
                  <a:srgbClr val="FF0000"/>
                </a:solidFill>
                <a:latin typeface="Arial" panose="020B0604020202020204" pitchFamily="34" charset="0"/>
              </a:rPr>
              <a:t>NB</a:t>
            </a:r>
            <a:r>
              <a:rPr kumimoji="1" lang="ru-RU" sz="1800" dirty="0" smtClean="0">
                <a:solidFill>
                  <a:srgbClr val="FF0000"/>
                </a:solidFill>
                <a:latin typeface="Arial" panose="020B0604020202020204" pitchFamily="34" charset="0"/>
              </a:rPr>
              <a:t>! </a:t>
            </a:r>
            <a:r>
              <a:rPr kumimoji="1" lang="ru-RU" sz="1800" dirty="0">
                <a:solidFill>
                  <a:srgbClr val="FF0000"/>
                </a:solidFill>
                <a:latin typeface="Arial" panose="020B0604020202020204" pitchFamily="34" charset="0"/>
              </a:rPr>
              <a:t>: </a:t>
            </a:r>
            <a:r>
              <a:rPr kumimoji="1" lang="ru-RU" sz="1600" dirty="0">
                <a:solidFill>
                  <a:srgbClr val="FF0000"/>
                </a:solidFill>
                <a:latin typeface="Arial" panose="020B0604020202020204" pitchFamily="34" charset="0"/>
              </a:rPr>
              <a:t>Привлечение лица к уголовной ответственности исключает привлечение к административной ответственности за одно и то же деяние.</a:t>
            </a:r>
            <a:endParaRPr kumimoji="1" lang="ru-RU" sz="1800" dirty="0">
              <a:solidFill>
                <a:srgbClr val="FF0000"/>
              </a:solidFill>
              <a:latin typeface="Arial" panose="020B0604020202020204" pitchFamily="34" charset="0"/>
            </a:endParaRPr>
          </a:p>
        </p:txBody>
      </p:sp>
      <p:pic>
        <p:nvPicPr>
          <p:cNvPr id="16390" name="Picture 7" descr="C:\Documents and Settings\Администратор\Рабочий стол\4C15644A2FB550B39B5379E398AFB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844675"/>
            <a:ext cx="2987675" cy="3424238"/>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
        <p:nvSpPr>
          <p:cNvPr id="16391" name="Rectangle 1"/>
          <p:cNvSpPr>
            <a:spLocks noChangeArrowheads="1"/>
          </p:cNvSpPr>
          <p:nvPr/>
        </p:nvSpPr>
        <p:spPr bwMode="auto">
          <a:xfrm>
            <a:off x="3714750" y="3643313"/>
            <a:ext cx="529272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just" eaLnBrk="1" hangingPunct="1">
              <a:spcBef>
                <a:spcPct val="20000"/>
              </a:spcBef>
            </a:pPr>
            <a:r>
              <a:rPr kumimoji="1" lang="en-US" dirty="0">
                <a:solidFill>
                  <a:srgbClr val="333399"/>
                </a:solidFill>
                <a:latin typeface="Arial" panose="020B0604020202020204" pitchFamily="34" charset="0"/>
              </a:rPr>
              <a:t> </a:t>
            </a:r>
            <a:r>
              <a:rPr kumimoji="1" lang="ru-RU" sz="1800" dirty="0">
                <a:solidFill>
                  <a:srgbClr val="333399"/>
                </a:solidFill>
                <a:latin typeface="Arial" panose="020B0604020202020204" pitchFamily="34" charset="0"/>
              </a:rPr>
              <a:t>В соответствии с примечаниями к статье 178 УК РФ: </a:t>
            </a:r>
          </a:p>
          <a:p>
            <a:pPr algn="just" eaLnBrk="1" hangingPunct="1">
              <a:spcBef>
                <a:spcPct val="20000"/>
              </a:spcBef>
            </a:pPr>
            <a:r>
              <a:rPr kumimoji="1" lang="ru-RU" sz="1800" dirty="0">
                <a:solidFill>
                  <a:srgbClr val="008080"/>
                </a:solidFill>
                <a:latin typeface="Arial" panose="020B0604020202020204" pitchFamily="34" charset="0"/>
              </a:rPr>
              <a:t>крупный ущерб </a:t>
            </a:r>
            <a:r>
              <a:rPr kumimoji="1" lang="ru-RU" sz="1800" dirty="0" smtClean="0">
                <a:solidFill>
                  <a:srgbClr val="333399"/>
                </a:solidFill>
                <a:latin typeface="Arial" panose="020B0604020202020204" pitchFamily="34" charset="0"/>
              </a:rPr>
              <a:t>– ущерб</a:t>
            </a:r>
            <a:r>
              <a:rPr kumimoji="1" lang="ru-RU" sz="1800" dirty="0">
                <a:solidFill>
                  <a:srgbClr val="333399"/>
                </a:solidFill>
                <a:latin typeface="Arial" panose="020B0604020202020204" pitchFamily="34" charset="0"/>
              </a:rPr>
              <a:t>, сумма которого превышает </a:t>
            </a:r>
            <a:r>
              <a:rPr kumimoji="1" lang="ru-RU" sz="1800" dirty="0" smtClean="0">
                <a:solidFill>
                  <a:srgbClr val="333399"/>
                </a:solidFill>
                <a:latin typeface="Arial" panose="020B0604020202020204" pitchFamily="34" charset="0"/>
              </a:rPr>
              <a:t>десять миллионов </a:t>
            </a:r>
            <a:r>
              <a:rPr kumimoji="1" lang="ru-RU" sz="1800" dirty="0">
                <a:solidFill>
                  <a:srgbClr val="333399"/>
                </a:solidFill>
                <a:latin typeface="Arial" panose="020B0604020202020204" pitchFamily="34" charset="0"/>
              </a:rPr>
              <a:t>рублей, </a:t>
            </a:r>
          </a:p>
          <a:p>
            <a:pPr algn="just" eaLnBrk="1" hangingPunct="1">
              <a:spcBef>
                <a:spcPct val="20000"/>
              </a:spcBef>
            </a:pPr>
            <a:r>
              <a:rPr kumimoji="1" lang="ru-RU" sz="1800" dirty="0">
                <a:solidFill>
                  <a:srgbClr val="008080"/>
                </a:solidFill>
                <a:latin typeface="Arial" panose="020B0604020202020204" pitchFamily="34" charset="0"/>
              </a:rPr>
              <a:t>доход в крупном размере </a:t>
            </a:r>
            <a:r>
              <a:rPr kumimoji="1" lang="ru-RU" sz="1800" dirty="0">
                <a:solidFill>
                  <a:srgbClr val="333399"/>
                </a:solidFill>
                <a:latin typeface="Arial" panose="020B0604020202020204" pitchFamily="34" charset="0"/>
              </a:rPr>
              <a:t>– доход, сумма которого превышает </a:t>
            </a:r>
            <a:r>
              <a:rPr kumimoji="1" lang="ru-RU" sz="1800" dirty="0" smtClean="0">
                <a:solidFill>
                  <a:srgbClr val="333399"/>
                </a:solidFill>
                <a:latin typeface="Arial" panose="020B0604020202020204" pitchFamily="34" charset="0"/>
              </a:rPr>
              <a:t>пятьдесят </a:t>
            </a:r>
            <a:r>
              <a:rPr kumimoji="1" lang="ru-RU" sz="1800" dirty="0">
                <a:solidFill>
                  <a:srgbClr val="333399"/>
                </a:solidFill>
                <a:latin typeface="Arial" panose="020B0604020202020204" pitchFamily="34" charset="0"/>
              </a:rPr>
              <a:t>миллионов рублей.</a:t>
            </a:r>
          </a:p>
        </p:txBody>
      </p:sp>
      <p:sp>
        <p:nvSpPr>
          <p:cNvPr id="8" name="Rectangle 2"/>
          <p:cNvSpPr>
            <a:spLocks noChangeArrowheads="1"/>
          </p:cNvSpPr>
          <p:nvPr/>
        </p:nvSpPr>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chemeClr val="bg1"/>
                </a:solidFill>
                <a:latin typeface="Times New Roman" panose="02020603050405020304" pitchFamily="18" charset="0"/>
                <a:cs typeface="Times New Roman" panose="02020603050405020304" pitchFamily="18" charset="0"/>
              </a:defRPr>
            </a:lvl1pPr>
            <a:lvl2pPr marL="742950" indent="-285750">
              <a:defRPr sz="2000" b="1">
                <a:solidFill>
                  <a:schemeClr val="bg1"/>
                </a:solidFill>
                <a:latin typeface="Times New Roman" panose="02020603050405020304" pitchFamily="18" charset="0"/>
                <a:cs typeface="Times New Roman" panose="02020603050405020304" pitchFamily="18" charset="0"/>
              </a:defRPr>
            </a:lvl2pPr>
            <a:lvl3pPr marL="1143000" indent="-228600">
              <a:defRPr sz="2000" b="1">
                <a:solidFill>
                  <a:schemeClr val="bg1"/>
                </a:solidFill>
                <a:latin typeface="Times New Roman" panose="02020603050405020304" pitchFamily="18" charset="0"/>
                <a:cs typeface="Times New Roman" panose="02020603050405020304" pitchFamily="18" charset="0"/>
              </a:defRPr>
            </a:lvl3pPr>
            <a:lvl4pPr marL="1600200" indent="-228600">
              <a:defRPr sz="2000" b="1">
                <a:solidFill>
                  <a:schemeClr val="bg1"/>
                </a:solidFill>
                <a:latin typeface="Times New Roman" panose="02020603050405020304" pitchFamily="18" charset="0"/>
                <a:cs typeface="Times New Roman" panose="02020603050405020304" pitchFamily="18" charset="0"/>
              </a:defRPr>
            </a:lvl4pPr>
            <a:lvl5pPr marL="2057400" indent="-228600">
              <a:defRPr sz="2000" b="1">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lnSpc>
                <a:spcPct val="85000"/>
              </a:lnSpc>
            </a:pPr>
            <a:r>
              <a:rPr lang="ru-RU" sz="2600" dirty="0">
                <a:latin typeface="+mj-lt"/>
                <a:ea typeface="+mj-ea"/>
                <a:cs typeface="+mj-cs"/>
              </a:rPr>
              <a:t>УГОЛОВНАЯ </a:t>
            </a:r>
            <a:r>
              <a:rPr lang="ru-RU" sz="2600" dirty="0" smtClean="0">
                <a:latin typeface="+mj-lt"/>
                <a:ea typeface="+mj-ea"/>
                <a:cs typeface="+mj-cs"/>
              </a:rPr>
              <a:t>ОТВЕТСТВЕННОСТЬ </a:t>
            </a:r>
            <a:endParaRPr lang="ru-RU" sz="2600" dirty="0">
              <a:latin typeface="+mj-lt"/>
              <a:ea typeface="+mj-ea"/>
              <a:cs typeface="+mj-cs"/>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15</a:t>
            </a:fld>
            <a:endParaRPr lang="ru-RU" dirty="0"/>
          </a:p>
        </p:txBody>
      </p:sp>
    </p:spTree>
    <p:extLst>
      <p:ext uri="{BB962C8B-B14F-4D97-AF65-F5344CB8AC3E}">
        <p14:creationId xmlns:p14="http://schemas.microsoft.com/office/powerpoint/2010/main" val="90660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60040"/>
          </a:xfrm>
        </p:spPr>
        <p:txBody>
          <a:bodyPr/>
          <a:lstStyle/>
          <a:p>
            <a:r>
              <a:rPr lang="ru-RU" sz="2800" dirty="0" smtClean="0"/>
              <a:t>Ограничение конкуренции органами власти</a:t>
            </a:r>
            <a:endParaRPr lang="ru-RU" sz="2800" dirty="0"/>
          </a:p>
        </p:txBody>
      </p:sp>
      <p:sp>
        <p:nvSpPr>
          <p:cNvPr id="3" name="Объект 2"/>
          <p:cNvSpPr>
            <a:spLocks noGrp="1"/>
          </p:cNvSpPr>
          <p:nvPr>
            <p:ph idx="1"/>
          </p:nvPr>
        </p:nvSpPr>
        <p:spPr>
          <a:xfrm>
            <a:off x="0" y="908720"/>
            <a:ext cx="9324528" cy="5832648"/>
          </a:xfrm>
        </p:spPr>
        <p:txBody>
          <a:bodyPr/>
          <a:lstStyle/>
          <a:p>
            <a:pPr marL="0" indent="0" algn="ctr">
              <a:buNone/>
            </a:pPr>
            <a:r>
              <a:rPr lang="ru-RU" sz="2800" dirty="0" smtClean="0"/>
              <a:t>Статья </a:t>
            </a:r>
            <a:r>
              <a:rPr lang="ru-RU" sz="2800" dirty="0"/>
              <a:t>15 Закона о защите конкуренции устанавливает запрет на принятие </a:t>
            </a:r>
            <a:r>
              <a:rPr lang="ru-RU" sz="2800" dirty="0" smtClean="0"/>
              <a:t>ограничивающих </a:t>
            </a:r>
            <a:r>
              <a:rPr lang="ru-RU" sz="2800" dirty="0"/>
              <a:t>конкуренцию актов и совершение ограничивающих конкуренцию действий (бездействие</a:t>
            </a:r>
            <a:r>
              <a:rPr lang="ru-RU" sz="2800" dirty="0" smtClean="0"/>
              <a:t>)</a:t>
            </a:r>
          </a:p>
          <a:p>
            <a:pPr marL="0" indent="0" algn="ctr">
              <a:buNone/>
            </a:pPr>
            <a:endParaRPr lang="ru-RU" sz="2800" dirty="0" smtClean="0"/>
          </a:p>
          <a:p>
            <a:pPr marL="0" indent="0" algn="ctr">
              <a:buNone/>
            </a:pPr>
            <a:endParaRPr lang="ru-RU" sz="2800" dirty="0"/>
          </a:p>
          <a:p>
            <a:pPr marL="0" indent="0" algn="ctr">
              <a:buNone/>
            </a:pPr>
            <a:endParaRPr lang="ru-RU" sz="2800" dirty="0" smtClean="0"/>
          </a:p>
          <a:p>
            <a:endParaRPr lang="ru-RU" sz="2000" dirty="0"/>
          </a:p>
          <a:p>
            <a:endParaRPr lang="ru-RU" sz="2000" u="sng"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16</a:t>
            </a:fld>
            <a:endParaRPr lang="ru-RU"/>
          </a:p>
        </p:txBody>
      </p:sp>
      <p:pic>
        <p:nvPicPr>
          <p:cNvPr id="5" name="Picture 3" descr="C:\Users\poletaeva\Desktop\3d-small-people-policeman-16468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595" y="2694563"/>
            <a:ext cx="2121023" cy="2862890"/>
          </a:xfrm>
          <a:prstGeom prst="rect">
            <a:avLst/>
          </a:prstGeom>
          <a:noFill/>
          <a:extLst>
            <a:ext uri="{909E8E84-426E-40DD-AFC4-6F175D3DCCD1}">
              <a14:hiddenFill xmlns:a14="http://schemas.microsoft.com/office/drawing/2010/main">
                <a:solidFill>
                  <a:srgbClr val="FFFFFF"/>
                </a:solidFill>
              </a14:hiddenFill>
            </a:ext>
          </a:extLst>
        </p:spPr>
      </p:pic>
      <p:sp>
        <p:nvSpPr>
          <p:cNvPr id="6" name="Овал 5"/>
          <p:cNvSpPr/>
          <p:nvPr/>
        </p:nvSpPr>
        <p:spPr>
          <a:xfrm>
            <a:off x="4499992" y="3645024"/>
            <a:ext cx="3744416"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B050"/>
                </a:solidFill>
              </a:rPr>
              <a:t>Перечень нарушений не носит исчерпывающий характер</a:t>
            </a:r>
            <a:endParaRPr lang="ru-RU" dirty="0">
              <a:solidFill>
                <a:srgbClr val="00B050"/>
              </a:solidFill>
            </a:endParaRPr>
          </a:p>
        </p:txBody>
      </p:sp>
    </p:spTree>
    <p:extLst>
      <p:ext uri="{BB962C8B-B14F-4D97-AF65-F5344CB8AC3E}">
        <p14:creationId xmlns:p14="http://schemas.microsoft.com/office/powerpoint/2010/main" val="1920329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pPr algn="l"/>
            <a:r>
              <a:rPr lang="ru-RU" dirty="0" smtClean="0"/>
              <a:t>Примеры нарушений</a:t>
            </a:r>
            <a:endParaRPr lang="ru-RU" dirty="0"/>
          </a:p>
        </p:txBody>
      </p:sp>
      <p:sp>
        <p:nvSpPr>
          <p:cNvPr id="3" name="Объект 2"/>
          <p:cNvSpPr>
            <a:spLocks noGrp="1"/>
          </p:cNvSpPr>
          <p:nvPr>
            <p:ph idx="1"/>
          </p:nvPr>
        </p:nvSpPr>
        <p:spPr/>
        <p:txBody>
          <a:bodyPr/>
          <a:lstStyle/>
          <a:p>
            <a:r>
              <a:rPr lang="ru-RU" sz="1400" dirty="0" smtClean="0"/>
              <a:t>введение </a:t>
            </a:r>
            <a:r>
              <a:rPr lang="ru-RU" sz="1400" dirty="0"/>
              <a:t>ограничений в отношении создания хозяйствующих </a:t>
            </a:r>
            <a:r>
              <a:rPr lang="ru-RU" sz="1400" dirty="0" smtClean="0"/>
              <a:t>субъектов, </a:t>
            </a:r>
            <a:r>
              <a:rPr lang="ru-RU" sz="1400" dirty="0"/>
              <a:t>а также установление запретов или введение ограничений в отношении осуществления отдельных видов деятельности или производства определенных видов товаров</a:t>
            </a:r>
            <a:r>
              <a:rPr lang="ru-RU" sz="1400" dirty="0" smtClean="0"/>
              <a:t>;</a:t>
            </a:r>
          </a:p>
          <a:p>
            <a:endParaRPr lang="ru-RU" sz="1400" dirty="0"/>
          </a:p>
          <a:p>
            <a:r>
              <a:rPr lang="ru-RU" sz="1400" dirty="0"/>
              <a:t>необоснованное препятствование осуществлению деятельности хозяйствующими субъектами, в том числе путем установления не предусмотренных законодательством Российской Федерации требований к товарам или к хозяйствующим субъектам</a:t>
            </a:r>
            <a:r>
              <a:rPr lang="ru-RU" sz="1400" dirty="0" smtClean="0"/>
              <a:t>;</a:t>
            </a:r>
          </a:p>
          <a:p>
            <a:endParaRPr lang="ru-RU" sz="1400" dirty="0"/>
          </a:p>
          <a:p>
            <a:r>
              <a:rPr lang="ru-RU" sz="1400" dirty="0"/>
              <a:t>установление запретов или введение ограничений в отношении свободного перемещения товаров в Российской Федерации, иных ограничений прав хозяйствующих субъектов на продажу, покупку, иное приобретение, обмен товаров</a:t>
            </a:r>
            <a:r>
              <a:rPr lang="ru-RU" sz="1400" dirty="0" smtClean="0"/>
              <a:t>;</a:t>
            </a:r>
          </a:p>
          <a:p>
            <a:endParaRPr lang="ru-RU" sz="1400" dirty="0"/>
          </a:p>
          <a:p>
            <a:r>
              <a:rPr lang="ru-RU" sz="1400" dirty="0"/>
              <a:t>дача хозяйствующим субъектам указаний о первоочередных поставках товаров для определенной категории покупателей (заказчиков) или о заключении в приоритетном порядке договоров;</a:t>
            </a:r>
          </a:p>
          <a:p>
            <a:endParaRPr lang="ru-RU" sz="1400" dirty="0" smtClean="0"/>
          </a:p>
          <a:p>
            <a:r>
              <a:rPr lang="ru-RU" sz="1400" dirty="0"/>
              <a:t>установление для приобретателей товаров ограничений выбора хозяйствующих субъектов, которые предоставляют такие товары;</a:t>
            </a:r>
          </a:p>
          <a:p>
            <a:endParaRPr lang="ru-RU" sz="1400" dirty="0"/>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17</a:t>
            </a:fld>
            <a:endParaRPr lang="ru-RU"/>
          </a:p>
        </p:txBody>
      </p:sp>
      <p:pic>
        <p:nvPicPr>
          <p:cNvPr id="6" name="Рисунок 5"/>
          <p:cNvPicPr>
            <a:picLocks noChangeAspect="1"/>
          </p:cNvPicPr>
          <p:nvPr/>
        </p:nvPicPr>
        <p:blipFill>
          <a:blip r:embed="rId2"/>
          <a:stretch>
            <a:fillRect/>
          </a:stretch>
        </p:blipFill>
        <p:spPr>
          <a:xfrm>
            <a:off x="6592855" y="5871"/>
            <a:ext cx="2551145" cy="1594329"/>
          </a:xfrm>
          <a:prstGeom prst="rect">
            <a:avLst/>
          </a:prstGeom>
        </p:spPr>
      </p:pic>
    </p:spTree>
    <p:extLst>
      <p:ext uri="{BB962C8B-B14F-4D97-AF65-F5344CB8AC3E}">
        <p14:creationId xmlns:p14="http://schemas.microsoft.com/office/powerpoint/2010/main" val="4215483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08918"/>
          </a:xfrm>
        </p:spPr>
        <p:txBody>
          <a:bodyPr/>
          <a:lstStyle/>
          <a:p>
            <a:r>
              <a:rPr lang="ru-RU" dirty="0" smtClean="0"/>
              <a:t>Примеры нарушений</a:t>
            </a:r>
            <a:endParaRPr lang="ru-RU" dirty="0"/>
          </a:p>
        </p:txBody>
      </p:sp>
      <p:sp>
        <p:nvSpPr>
          <p:cNvPr id="3" name="Объект 2"/>
          <p:cNvSpPr>
            <a:spLocks noGrp="1"/>
          </p:cNvSpPr>
          <p:nvPr>
            <p:ph idx="1"/>
          </p:nvPr>
        </p:nvSpPr>
        <p:spPr/>
        <p:txBody>
          <a:bodyPr/>
          <a:lstStyle/>
          <a:p>
            <a:r>
              <a:rPr lang="ru-RU" sz="1400" dirty="0"/>
              <a:t>предоставление хозяйствующему субъекту доступа к информации в приоритетном порядке</a:t>
            </a:r>
            <a:r>
              <a:rPr lang="ru-RU" sz="1400" dirty="0" smtClean="0"/>
              <a:t>;</a:t>
            </a:r>
          </a:p>
          <a:p>
            <a:endParaRPr lang="ru-RU" sz="1400" dirty="0"/>
          </a:p>
          <a:p>
            <a:pPr algn="just"/>
            <a:r>
              <a:rPr lang="ru-RU" sz="1400" dirty="0">
                <a:latin typeface="Arial" panose="020B0604020202020204" pitchFamily="34" charset="0"/>
              </a:rPr>
              <a:t> предоставление государственной или муниципальной преференции в нарушение требований, </a:t>
            </a:r>
            <a:r>
              <a:rPr lang="ru-RU" sz="1400" dirty="0" smtClean="0">
                <a:latin typeface="Arial" panose="020B0604020202020204" pitchFamily="34" charset="0"/>
              </a:rPr>
              <a:t>установленных главой 5 настоящего Федерального закона;</a:t>
            </a:r>
          </a:p>
          <a:p>
            <a:pPr algn="just"/>
            <a:endParaRPr lang="ru-RU" sz="1400" dirty="0">
              <a:solidFill>
                <a:srgbClr val="0000FF"/>
              </a:solidFill>
              <a:latin typeface="Arial" panose="020B0604020202020204" pitchFamily="34" charset="0"/>
              <a:hlinkClick r:id="rId2"/>
            </a:endParaRPr>
          </a:p>
          <a:p>
            <a:pPr algn="just"/>
            <a:r>
              <a:rPr lang="ru-RU" sz="1400" dirty="0"/>
              <a:t> создание дискриминационных условий</a:t>
            </a:r>
            <a:r>
              <a:rPr lang="ru-RU" sz="1400" dirty="0" smtClean="0"/>
              <a:t>;</a:t>
            </a:r>
          </a:p>
          <a:p>
            <a:pPr algn="just"/>
            <a:endParaRPr lang="ru-RU" sz="1400" dirty="0"/>
          </a:p>
          <a:p>
            <a:pPr algn="just"/>
            <a:r>
              <a:rPr lang="ru-RU" sz="1400" dirty="0"/>
              <a:t>установление и (или) взимание не предусмотренных законодательством Российской Федерации платежей при предоставлении государственных или муниципальных услуг, а также услуг, которые являются необходимыми и обязательными для предоставления государственных или муниципальных услуг;</a:t>
            </a:r>
          </a:p>
          <a:p>
            <a:pPr algn="just"/>
            <a:endParaRPr lang="ru-RU" sz="1400" dirty="0" smtClean="0"/>
          </a:p>
          <a:p>
            <a:pPr algn="just"/>
            <a:r>
              <a:rPr lang="ru-RU" sz="1400" dirty="0"/>
              <a:t>дача хозяйствующим субъектам указаний о приобретении товара, за исключением случаев, предусмотренных законодательством Российской Федерации.</a:t>
            </a:r>
          </a:p>
          <a:p>
            <a:pPr marL="0" indent="0" algn="just">
              <a:buNone/>
            </a:pPr>
            <a:endParaRPr lang="ru-RU" sz="1400" dirty="0"/>
          </a:p>
          <a:p>
            <a:pPr algn="just"/>
            <a:endParaRPr lang="ru-RU" sz="1400" dirty="0">
              <a:solidFill>
                <a:srgbClr val="0000FF"/>
              </a:solidFill>
              <a:latin typeface="Arial" panose="020B0604020202020204" pitchFamily="34" charset="0"/>
              <a:hlinkClick r:id="rId2"/>
            </a:endParaRPr>
          </a:p>
          <a:p>
            <a:endParaRPr lang="ru-RU" sz="1400" dirty="0"/>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18</a:t>
            </a:fld>
            <a:endParaRPr lang="ru-RU"/>
          </a:p>
        </p:txBody>
      </p:sp>
      <p:pic>
        <p:nvPicPr>
          <p:cNvPr id="6" name="Рисунок 5"/>
          <p:cNvPicPr>
            <a:picLocks noChangeAspect="1"/>
          </p:cNvPicPr>
          <p:nvPr/>
        </p:nvPicPr>
        <p:blipFill>
          <a:blip r:embed="rId3"/>
          <a:stretch>
            <a:fillRect/>
          </a:stretch>
        </p:blipFill>
        <p:spPr>
          <a:xfrm>
            <a:off x="6490693" y="4754926"/>
            <a:ext cx="2196107" cy="1553799"/>
          </a:xfrm>
          <a:prstGeom prst="rect">
            <a:avLst/>
          </a:prstGeom>
        </p:spPr>
      </p:pic>
    </p:spTree>
    <p:extLst>
      <p:ext uri="{BB962C8B-B14F-4D97-AF65-F5344CB8AC3E}">
        <p14:creationId xmlns:p14="http://schemas.microsoft.com/office/powerpoint/2010/main" val="2072339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lstStyle/>
          <a:p>
            <a:r>
              <a:rPr lang="ru-RU" dirty="0" smtClean="0"/>
              <a:t>Примеры нарушений</a:t>
            </a:r>
            <a:endParaRPr lang="ru-RU" dirty="0"/>
          </a:p>
        </p:txBody>
      </p:sp>
      <p:sp>
        <p:nvSpPr>
          <p:cNvPr id="3" name="Объект 2"/>
          <p:cNvSpPr>
            <a:spLocks noGrp="1"/>
          </p:cNvSpPr>
          <p:nvPr>
            <p:ph idx="1"/>
          </p:nvPr>
        </p:nvSpPr>
        <p:spPr/>
        <p:txBody>
          <a:bodyPr/>
          <a:lstStyle/>
          <a:p>
            <a:pPr algn="just"/>
            <a:r>
              <a:rPr lang="ru-RU" sz="2400" dirty="0"/>
              <a:t>Запрещается наделение органов государственной власти субъектов Российской Федерации, органов местного самоуправления полномочиями, осуществление которых приводит или может привести к недопущению, ограничению, устранению конкуренции, за исключением случаев, установленных федеральными законами.</a:t>
            </a:r>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19</a:t>
            </a:fld>
            <a:endParaRPr lang="ru-RU"/>
          </a:p>
        </p:txBody>
      </p:sp>
      <p:pic>
        <p:nvPicPr>
          <p:cNvPr id="6" name="preview-image" descr="https://thumbs.dreamstime.com/z/handshake-meeting-two-businessmen-13124044.jpg"/>
          <p:cNvPicPr/>
          <p:nvPr/>
        </p:nvPicPr>
        <p:blipFill rotWithShape="1">
          <a:blip r:embed="rId2" cstate="print">
            <a:extLst>
              <a:ext uri="{28A0092B-C50C-407E-A947-70E740481C1C}">
                <a14:useLocalDpi xmlns:a14="http://schemas.microsoft.com/office/drawing/2010/main" val="0"/>
              </a:ext>
            </a:extLst>
          </a:blip>
          <a:srcRect b="8843"/>
          <a:stretch/>
        </p:blipFill>
        <p:spPr bwMode="auto">
          <a:xfrm>
            <a:off x="5796136" y="4293096"/>
            <a:ext cx="2818656" cy="2060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7932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0" y="1"/>
            <a:ext cx="9144000" cy="620688"/>
          </a:xfrm>
        </p:spPr>
        <p:txBody>
          <a:bodyPr/>
          <a:lstStyle/>
          <a:p>
            <a:pPr eaLnBrk="1" hangingPunct="1">
              <a:lnSpc>
                <a:spcPct val="85000"/>
              </a:lnSpc>
              <a:defRPr/>
            </a:pPr>
            <a:r>
              <a:rPr lang="ru-RU" dirty="0" smtClean="0"/>
              <a:t> </a:t>
            </a:r>
            <a:r>
              <a:rPr lang="ru-RU" sz="2600" b="1" dirty="0">
                <a:solidFill>
                  <a:schemeClr val="bg1"/>
                </a:solidFill>
                <a:ea typeface="+mj-ea"/>
                <a:cs typeface="+mj-cs"/>
              </a:rPr>
              <a:t>ЧТО ТАКОЕ АНТИКОНКУРЕНТНОЕ СОГЛАШЕНИЕ</a:t>
            </a:r>
            <a:r>
              <a:rPr lang="ru-RU" sz="2600" b="1" dirty="0" smtClean="0">
                <a:solidFill>
                  <a:schemeClr val="bg1"/>
                </a:solidFill>
                <a:ea typeface="+mj-ea"/>
                <a:cs typeface="+mj-cs"/>
              </a:rPr>
              <a:t>? </a:t>
            </a:r>
            <a:endParaRPr lang="ru-RU" sz="2600" b="1" dirty="0">
              <a:solidFill>
                <a:schemeClr val="bg1"/>
              </a:solidFill>
              <a:ea typeface="+mj-ea"/>
              <a:cs typeface="+mj-cs"/>
            </a:endParaRPr>
          </a:p>
        </p:txBody>
      </p:sp>
      <p:sp>
        <p:nvSpPr>
          <p:cNvPr id="10244" name="Rectangle 1"/>
          <p:cNvSpPr>
            <a:spLocks noChangeArrowheads="1"/>
          </p:cNvSpPr>
          <p:nvPr/>
        </p:nvSpPr>
        <p:spPr bwMode="auto">
          <a:xfrm>
            <a:off x="0" y="1557338"/>
            <a:ext cx="9001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kumimoji="1" lang="ru-RU" sz="3000">
                <a:latin typeface="Arial" panose="020B0604020202020204" pitchFamily="34" charset="0"/>
              </a:rPr>
              <a:t> </a:t>
            </a:r>
          </a:p>
        </p:txBody>
      </p:sp>
      <p:sp>
        <p:nvSpPr>
          <p:cNvPr id="10245" name="Rectangle 1"/>
          <p:cNvSpPr>
            <a:spLocks noChangeArrowheads="1"/>
          </p:cNvSpPr>
          <p:nvPr/>
        </p:nvSpPr>
        <p:spPr bwMode="auto">
          <a:xfrm>
            <a:off x="0" y="1640989"/>
            <a:ext cx="89630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ru-RU" sz="3000" dirty="0">
                <a:solidFill>
                  <a:srgbClr val="008080"/>
                </a:solidFill>
              </a:rPr>
              <a:t>АНТИКОНКУРЕНТНОЕ СОГЛАШЕНИЕ</a:t>
            </a:r>
            <a:r>
              <a:rPr lang="ru-RU" sz="3000" dirty="0">
                <a:solidFill>
                  <a:srgbClr val="333399"/>
                </a:solidFill>
              </a:rPr>
              <a:t> –</a:t>
            </a:r>
          </a:p>
          <a:p>
            <a:pPr algn="ctr" eaLnBrk="1" hangingPunct="1">
              <a:spcBef>
                <a:spcPct val="20000"/>
              </a:spcBef>
            </a:pPr>
            <a:r>
              <a:rPr lang="ru-RU" sz="3000" dirty="0">
                <a:solidFill>
                  <a:srgbClr val="333399"/>
                </a:solidFill>
              </a:rPr>
              <a:t>форма монополистического объединения хозяйствующих субъектов, результатом которого является их взаимовыгодное сотрудничество вместо ожидаемого потребителями соперничества между ними.</a:t>
            </a:r>
          </a:p>
          <a:p>
            <a:pPr algn="ctr" eaLnBrk="1" hangingPunct="1">
              <a:spcBef>
                <a:spcPct val="20000"/>
              </a:spcBef>
            </a:pPr>
            <a:endParaRPr lang="ru-RU" sz="3000" dirty="0">
              <a:solidFill>
                <a:srgbClr val="333399"/>
              </a:solidFill>
            </a:endParaRPr>
          </a:p>
          <a:p>
            <a:pPr algn="ctr" eaLnBrk="1" hangingPunct="1">
              <a:spcBef>
                <a:spcPct val="20000"/>
              </a:spcBef>
            </a:pPr>
            <a:r>
              <a:rPr kumimoji="1" lang="ru-RU" sz="3000" dirty="0">
                <a:solidFill>
                  <a:srgbClr val="008080"/>
                </a:solidFill>
                <a:latin typeface="Arial" panose="020B0604020202020204" pitchFamily="34" charset="0"/>
              </a:rPr>
              <a:t>АНТИКОНКУРЕНТНОЕ СОГЛАШЕНИЕ = </a:t>
            </a:r>
            <a:r>
              <a:rPr kumimoji="1" lang="ru-RU" sz="3000" dirty="0" smtClean="0">
                <a:solidFill>
                  <a:srgbClr val="008080"/>
                </a:solidFill>
                <a:latin typeface="Arial" panose="020B0604020202020204" pitchFamily="34" charset="0"/>
              </a:rPr>
              <a:t>СГОВОР.</a:t>
            </a:r>
            <a:r>
              <a:rPr kumimoji="1" lang="ru-RU" sz="3000" dirty="0" smtClean="0">
                <a:solidFill>
                  <a:srgbClr val="333399"/>
                </a:solidFill>
                <a:latin typeface="Arial" panose="020B0604020202020204" pitchFamily="34" charset="0"/>
              </a:rPr>
              <a:t> </a:t>
            </a:r>
            <a:endParaRPr kumimoji="1" lang="ru-RU" sz="3000" dirty="0">
              <a:solidFill>
                <a:srgbClr val="0033CC"/>
              </a:solidFill>
              <a:latin typeface="Arial" panose="020B0604020202020204" pitchFamily="34" charset="0"/>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2</a:t>
            </a:fld>
            <a:endParaRPr lang="ru-RU"/>
          </a:p>
        </p:txBody>
      </p:sp>
    </p:spTree>
    <p:extLst>
      <p:ext uri="{BB962C8B-B14F-4D97-AF65-F5344CB8AC3E}">
        <p14:creationId xmlns:p14="http://schemas.microsoft.com/office/powerpoint/2010/main" val="3030082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652934"/>
          </a:xfrm>
        </p:spPr>
        <p:txBody>
          <a:bodyPr/>
          <a:lstStyle/>
          <a:p>
            <a:r>
              <a:rPr lang="ru-RU" dirty="0" smtClean="0"/>
              <a:t>Примеры нарушений</a:t>
            </a:r>
            <a:endParaRPr lang="ru-RU" dirty="0"/>
          </a:p>
        </p:txBody>
      </p:sp>
      <p:sp>
        <p:nvSpPr>
          <p:cNvPr id="3" name="Объект 2"/>
          <p:cNvSpPr>
            <a:spLocks noGrp="1"/>
          </p:cNvSpPr>
          <p:nvPr>
            <p:ph idx="1"/>
          </p:nvPr>
        </p:nvSpPr>
        <p:spPr/>
        <p:txBody>
          <a:bodyPr/>
          <a:lstStyle/>
          <a:p>
            <a:pPr algn="just"/>
            <a:r>
              <a:rPr lang="ru-RU" sz="1800" dirty="0"/>
              <a:t>Запрещается совмещение функций федеральных органов исполнительной власти, органов исполнительной власти субъектов Российской Федерации, иных органов власти, органов местного самоуправления и функций хозяйствующих субъектов, за исключением случаев, установленных федеральными законами, указами Президента Российской Федерации, постановлениями Правительства Российской Федерации, а также наделение хозяйствующих субъектов функциями и правами указанных органов, в том числе функциями и правами органов государственного контроля и надзора, если иное не установлено Федеральным законом от 30 октября 2007 года N 238-ФЗ "О Государственной корпорации по строительству олимпийских объектов и развитию города Сочи как горноклиматического курорта", Федеральным законом от 1 декабря 2007 года N 317-ФЗ "О Государственной корпорации по атомной энергии "</a:t>
            </a:r>
            <a:r>
              <a:rPr lang="ru-RU" sz="1800" dirty="0" err="1"/>
              <a:t>Росатом</a:t>
            </a:r>
            <a:r>
              <a:rPr lang="ru-RU" sz="1800" dirty="0"/>
              <a:t>" и Федеральным законом "О Государственной корпорации по космической деятельности "</a:t>
            </a:r>
            <a:r>
              <a:rPr lang="ru-RU" sz="1800" dirty="0" err="1"/>
              <a:t>Роскосмос</a:t>
            </a:r>
            <a:r>
              <a:rPr lang="ru-RU" sz="1800" dirty="0"/>
              <a:t>".</a:t>
            </a:r>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20</a:t>
            </a:fld>
            <a:endParaRPr lang="ru-RU"/>
          </a:p>
        </p:txBody>
      </p:sp>
    </p:spTree>
    <p:extLst>
      <p:ext uri="{BB962C8B-B14F-4D97-AF65-F5344CB8AC3E}">
        <p14:creationId xmlns:p14="http://schemas.microsoft.com/office/powerpoint/2010/main" val="415825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6174"/>
            <a:ext cx="8229600" cy="271463"/>
          </a:xfrm>
        </p:spPr>
        <p:txBody>
          <a:bodyPr/>
          <a:lstStyle/>
          <a:p>
            <a:r>
              <a:rPr lang="ru-RU" sz="2400" b="1" dirty="0">
                <a:solidFill>
                  <a:srgbClr val="0033CC"/>
                </a:solidFill>
                <a:latin typeface="Calibri" panose="020F0502020204030204" pitchFamily="34" charset="0"/>
              </a:rPr>
              <a:t>Особенности порядка заключения договоров в отношении государственного </a:t>
            </a:r>
            <a:r>
              <a:rPr lang="ru-RU" sz="1800" b="1" dirty="0">
                <a:solidFill>
                  <a:srgbClr val="0033CC"/>
                </a:solidFill>
                <a:latin typeface="Calibri" panose="020F0502020204030204" pitchFamily="34" charset="0"/>
              </a:rPr>
              <a:t>и </a:t>
            </a:r>
            <a:r>
              <a:rPr lang="ru-RU" sz="2400" b="1" dirty="0">
                <a:solidFill>
                  <a:srgbClr val="0033CC"/>
                </a:solidFill>
                <a:latin typeface="Calibri" panose="020F0502020204030204" pitchFamily="34" charset="0"/>
              </a:rPr>
              <a:t>муниципального имущества</a:t>
            </a:r>
            <a:r>
              <a:rPr lang="ru-RU" sz="2400" dirty="0">
                <a:latin typeface="Calibri" panose="020F0502020204030204" pitchFamily="34" charset="0"/>
              </a:rPr>
              <a:t/>
            </a:r>
            <a:br>
              <a:rPr lang="ru-RU" sz="2400" dirty="0">
                <a:latin typeface="Calibri" panose="020F0502020204030204" pitchFamily="34" charset="0"/>
              </a:rPr>
            </a:br>
            <a:endParaRPr lang="ru-RU" sz="2400" dirty="0"/>
          </a:p>
        </p:txBody>
      </p:sp>
      <p:sp>
        <p:nvSpPr>
          <p:cNvPr id="3" name="Объект 2"/>
          <p:cNvSpPr>
            <a:spLocks noGrp="1"/>
          </p:cNvSpPr>
          <p:nvPr>
            <p:ph idx="1"/>
          </p:nvPr>
        </p:nvSpPr>
        <p:spPr/>
        <p:txBody>
          <a:bodyPr/>
          <a:lstStyle/>
          <a:p>
            <a:pPr marL="0" indent="0" algn="just">
              <a:buNone/>
            </a:pPr>
            <a:r>
              <a:rPr lang="ru-RU" sz="2000" dirty="0" smtClean="0"/>
              <a:t>Заключение </a:t>
            </a:r>
            <a:r>
              <a:rPr lang="ru-RU" sz="2000" dirty="0"/>
              <a:t>договоров, предусматривающих переход прав владения и (или) пользования в отношении государственного или муниципального имущества, не закрепленного на праве хозяйственного ведения или оперативного управления, может быть осуществлено только по результатам проведения торгов - конкурсов или аукционов на право заключения этих договоров, за исключением указанных в п. п. 1 - 16 ч. 1, ч. ч. 3.1, 3.2 и 9 </a:t>
            </a:r>
            <a:r>
              <a:rPr lang="ru-RU" sz="2000" dirty="0" smtClean="0"/>
              <a:t>статьи 17.1 Закона о защите конкуренции случаев</a:t>
            </a:r>
            <a:r>
              <a:rPr lang="ru-RU" sz="2000" dirty="0"/>
              <a:t>.</a:t>
            </a:r>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21</a:t>
            </a:fld>
            <a:endParaRPr lang="ru-RU"/>
          </a:p>
        </p:txBody>
      </p:sp>
      <p:pic>
        <p:nvPicPr>
          <p:cNvPr id="5" name="Рисунок 4"/>
          <p:cNvPicPr>
            <a:picLocks noChangeAspect="1"/>
          </p:cNvPicPr>
          <p:nvPr/>
        </p:nvPicPr>
        <p:blipFill>
          <a:blip r:embed="rId2"/>
          <a:stretch>
            <a:fillRect/>
          </a:stretch>
        </p:blipFill>
        <p:spPr>
          <a:xfrm>
            <a:off x="147273" y="4125155"/>
            <a:ext cx="3392274" cy="2544205"/>
          </a:xfrm>
          <a:prstGeom prst="rect">
            <a:avLst/>
          </a:prstGeom>
        </p:spPr>
      </p:pic>
    </p:spTree>
    <p:extLst>
      <p:ext uri="{BB962C8B-B14F-4D97-AF65-F5344CB8AC3E}">
        <p14:creationId xmlns:p14="http://schemas.microsoft.com/office/powerpoint/2010/main" val="1059751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971" y="908719"/>
            <a:ext cx="8229600" cy="673291"/>
          </a:xfrm>
        </p:spPr>
        <p:txBody>
          <a:bodyPr/>
          <a:lstStyle/>
          <a:p>
            <a:r>
              <a:rPr lang="ru-RU" sz="2400" b="1" dirty="0" smtClean="0">
                <a:solidFill>
                  <a:srgbClr val="FF0066"/>
                </a:solidFill>
              </a:rPr>
              <a:t>Заключение концессионных соглашений</a:t>
            </a:r>
            <a:endParaRPr lang="ru-RU" sz="2400" b="1" dirty="0">
              <a:solidFill>
                <a:srgbClr val="FF0066"/>
              </a:solidFill>
            </a:endParaRPr>
          </a:p>
        </p:txBody>
      </p:sp>
      <p:sp>
        <p:nvSpPr>
          <p:cNvPr id="3" name="Объект 2"/>
          <p:cNvSpPr>
            <a:spLocks noGrp="1"/>
          </p:cNvSpPr>
          <p:nvPr>
            <p:ph idx="1"/>
          </p:nvPr>
        </p:nvSpPr>
        <p:spPr/>
        <p:txBody>
          <a:bodyPr/>
          <a:lstStyle/>
          <a:p>
            <a:pPr algn="just"/>
            <a:r>
              <a:rPr lang="ru-RU" sz="1800" dirty="0"/>
              <a:t>С момента официального опубликования (</a:t>
            </a:r>
            <a:r>
              <a:rPr lang="ru-RU" sz="1800" dirty="0" smtClean="0"/>
              <a:t>08.05.2013) </a:t>
            </a:r>
            <a:r>
              <a:rPr lang="ru-RU" sz="1800" dirty="0"/>
              <a:t>Федерального закона от 07.05.2013 года № 103-ФЗ «О внесении изменений в Федеральный закон «О концессионных соглашениях» </a:t>
            </a:r>
            <a:r>
              <a:rPr lang="ru-RU" sz="1800" u="sng" dirty="0" smtClean="0"/>
              <a:t>передача </a:t>
            </a:r>
            <a:r>
              <a:rPr lang="ru-RU" sz="1800" u="sng" dirty="0"/>
              <a:t>прав владения и (или) пользования объектами теплоснабжения, централизованными системами горячего водоснабжения, холодного водоснабжения и (или) водоотведения, отдельными объектами таких систем, находящимися в государственной или муниципальной собственности, осуществляется с учетом требований, установленных статьей 41.1 Федерального закона от 07.12.2011 года № 416-ФЗ «О водоснабжении и водоотведении» </a:t>
            </a:r>
            <a:r>
              <a:rPr lang="ru-RU" sz="1800" u="sng" dirty="0" smtClean="0"/>
              <a:t>и </a:t>
            </a:r>
            <a:r>
              <a:rPr lang="ru-RU" sz="1800" u="sng" dirty="0"/>
              <a:t>статьи 28.1 Федерального закона от 27.07.2010 года № 190-ФЗ «О теплоснабжении</a:t>
            </a:r>
            <a:r>
              <a:rPr lang="ru-RU" sz="1800" u="sng" dirty="0" smtClean="0"/>
              <a:t>».</a:t>
            </a:r>
            <a:endParaRPr lang="ru-RU" sz="1800" u="sng"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22</a:t>
            </a:fld>
            <a:endParaRPr lang="ru-RU"/>
          </a:p>
        </p:txBody>
      </p:sp>
      <p:pic>
        <p:nvPicPr>
          <p:cNvPr id="5" name="Рисунок 4"/>
          <p:cNvPicPr>
            <a:picLocks noChangeAspect="1"/>
          </p:cNvPicPr>
          <p:nvPr/>
        </p:nvPicPr>
        <p:blipFill>
          <a:blip r:embed="rId2"/>
          <a:stretch>
            <a:fillRect/>
          </a:stretch>
        </p:blipFill>
        <p:spPr>
          <a:xfrm>
            <a:off x="7236296" y="5116884"/>
            <a:ext cx="1322145" cy="1735099"/>
          </a:xfrm>
          <a:prstGeom prst="rect">
            <a:avLst/>
          </a:prstGeom>
        </p:spPr>
      </p:pic>
    </p:spTree>
    <p:extLst>
      <p:ext uri="{BB962C8B-B14F-4D97-AF65-F5344CB8AC3E}">
        <p14:creationId xmlns:p14="http://schemas.microsoft.com/office/powerpoint/2010/main" val="392523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Особенности передачи объектов теплоснабжения, водоснабжения, водоотведения</a:t>
            </a:r>
            <a:endParaRPr lang="ru-RU" sz="2400" b="1" dirty="0"/>
          </a:p>
        </p:txBody>
      </p:sp>
      <p:sp>
        <p:nvSpPr>
          <p:cNvPr id="3" name="Объект 2"/>
          <p:cNvSpPr>
            <a:spLocks noGrp="1"/>
          </p:cNvSpPr>
          <p:nvPr>
            <p:ph idx="1"/>
          </p:nvPr>
        </p:nvSpPr>
        <p:spPr/>
        <p:txBody>
          <a:bodyPr/>
          <a:lstStyle/>
          <a:p>
            <a:pPr marL="0" indent="0" algn="just">
              <a:buNone/>
            </a:pPr>
            <a:r>
              <a:rPr lang="ru-RU" sz="2400" dirty="0" smtClean="0"/>
              <a:t>Если </a:t>
            </a:r>
            <a:r>
              <a:rPr lang="ru-RU" sz="2400" dirty="0"/>
              <a:t>все объекты теплоснабжения, водоотведения, в отношении которых планируется передача прав владения и (или) пользования, были введены в эксплуатацию </a:t>
            </a:r>
            <a:r>
              <a:rPr lang="ru-RU" sz="2400" u="sng" dirty="0"/>
              <a:t>менее чем </a:t>
            </a:r>
            <a:r>
              <a:rPr lang="ru-RU" sz="2400" dirty="0"/>
              <a:t>за пять лет до момента опубликования извещения о проведении конкурса, в отношении таких объектов может быть заключен договор аренды, </a:t>
            </a:r>
            <a:r>
              <a:rPr lang="ru-RU" sz="2400" u="sng" dirty="0">
                <a:solidFill>
                  <a:srgbClr val="FF0066"/>
                </a:solidFill>
              </a:rPr>
              <a:t>в ином случае – только концессионное соглашение.</a:t>
            </a:r>
          </a:p>
        </p:txBody>
      </p:sp>
      <p:sp>
        <p:nvSpPr>
          <p:cNvPr id="4" name="Номер слайда 3"/>
          <p:cNvSpPr>
            <a:spLocks noGrp="1"/>
          </p:cNvSpPr>
          <p:nvPr>
            <p:ph type="sldNum" sz="quarter" idx="10"/>
          </p:nvPr>
        </p:nvSpPr>
        <p:spPr/>
        <p:txBody>
          <a:bodyPr/>
          <a:lstStyle/>
          <a:p>
            <a:fld id="{9CD1E7F1-BDF7-4312-BA81-9A9F25563B27}" type="slidenum">
              <a:rPr lang="ru-RU" smtClean="0"/>
              <a:pPr/>
              <a:t>23</a:t>
            </a:fld>
            <a:endParaRPr lang="ru-RU"/>
          </a:p>
        </p:txBody>
      </p:sp>
      <p:pic>
        <p:nvPicPr>
          <p:cNvPr id="6" name="Рисунок 5"/>
          <p:cNvPicPr>
            <a:picLocks noChangeAspect="1"/>
          </p:cNvPicPr>
          <p:nvPr/>
        </p:nvPicPr>
        <p:blipFill>
          <a:blip r:embed="rId2"/>
          <a:stretch>
            <a:fillRect/>
          </a:stretch>
        </p:blipFill>
        <p:spPr>
          <a:xfrm>
            <a:off x="5239817" y="4410365"/>
            <a:ext cx="2873896" cy="2155422"/>
          </a:xfrm>
          <a:prstGeom prst="rect">
            <a:avLst/>
          </a:prstGeom>
        </p:spPr>
      </p:pic>
    </p:spTree>
    <p:extLst>
      <p:ext uri="{BB962C8B-B14F-4D97-AF65-F5344CB8AC3E}">
        <p14:creationId xmlns:p14="http://schemas.microsoft.com/office/powerpoint/2010/main" val="92531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a:t>
            </a:r>
            <a:endParaRPr lang="ru-RU" dirty="0"/>
          </a:p>
        </p:txBody>
      </p:sp>
      <p:sp>
        <p:nvSpPr>
          <p:cNvPr id="3" name="Объект 2"/>
          <p:cNvSpPr>
            <a:spLocks noGrp="1"/>
          </p:cNvSpPr>
          <p:nvPr>
            <p:ph idx="1"/>
          </p:nvPr>
        </p:nvSpPr>
        <p:spPr>
          <a:xfrm>
            <a:off x="421196" y="1772816"/>
            <a:ext cx="8229600" cy="4525963"/>
          </a:xfrm>
        </p:spPr>
        <p:txBody>
          <a:bodyPr/>
          <a:lstStyle/>
          <a:p>
            <a:pPr marL="0" indent="0" algn="just">
              <a:buNone/>
            </a:pPr>
            <a:endParaRPr lang="ru-RU" sz="2800" dirty="0" smtClean="0"/>
          </a:p>
          <a:p>
            <a:pPr marL="0" indent="0" algn="just">
              <a:buNone/>
            </a:pPr>
            <a:endParaRPr lang="ru-RU" sz="2800" dirty="0"/>
          </a:p>
          <a:p>
            <a:pPr marL="0" indent="0" algn="just">
              <a:buNone/>
            </a:pPr>
            <a:endParaRPr lang="ru-RU" sz="2800" dirty="0" smtClean="0"/>
          </a:p>
          <a:p>
            <a:pPr marL="0" indent="0" algn="just">
              <a:buNone/>
            </a:pPr>
            <a:r>
              <a:rPr lang="ru-RU" sz="2400" dirty="0" smtClean="0"/>
              <a:t>Договор </a:t>
            </a:r>
            <a:r>
              <a:rPr lang="ru-RU" sz="2400" dirty="0"/>
              <a:t>аренды, заключенный с нарушением требований части 3 статьи 28.1 Закона о теплоснабжении и части 3 статьи 41.1 Закона о водоснабжении, в том числе путем предоставления муниципальной преференции, является </a:t>
            </a:r>
            <a:r>
              <a:rPr lang="ru-RU" sz="2400" u="sng" dirty="0">
                <a:effectLst>
                  <a:outerShdw blurRad="38100" dist="38100" dir="2700000" algn="tl">
                    <a:srgbClr val="000000">
                      <a:alpha val="43137"/>
                    </a:srgbClr>
                  </a:outerShdw>
                </a:effectLst>
              </a:rPr>
              <a:t>ничтожным</a:t>
            </a:r>
            <a:r>
              <a:rPr lang="ru-RU" sz="2400" dirty="0"/>
              <a:t> и считается недействительным с момента его заключения.</a:t>
            </a:r>
          </a:p>
        </p:txBody>
      </p:sp>
      <p:sp>
        <p:nvSpPr>
          <p:cNvPr id="4" name="Номер слайда 3"/>
          <p:cNvSpPr>
            <a:spLocks noGrp="1"/>
          </p:cNvSpPr>
          <p:nvPr>
            <p:ph type="sldNum" sz="quarter" idx="10"/>
          </p:nvPr>
        </p:nvSpPr>
        <p:spPr/>
        <p:txBody>
          <a:bodyPr/>
          <a:lstStyle/>
          <a:p>
            <a:fld id="{9CD1E7F1-BDF7-4312-BA81-9A9F25563B27}" type="slidenum">
              <a:rPr lang="ru-RU" smtClean="0"/>
              <a:pPr/>
              <a:t>24</a:t>
            </a:fld>
            <a:endParaRPr lang="ru-RU"/>
          </a:p>
        </p:txBody>
      </p:sp>
      <p:pic>
        <p:nvPicPr>
          <p:cNvPr id="5" name="Рисунок 4"/>
          <p:cNvPicPr>
            <a:picLocks noChangeAspect="1"/>
          </p:cNvPicPr>
          <p:nvPr/>
        </p:nvPicPr>
        <p:blipFill>
          <a:blip r:embed="rId2"/>
          <a:stretch>
            <a:fillRect/>
          </a:stretch>
        </p:blipFill>
        <p:spPr>
          <a:xfrm>
            <a:off x="2987824" y="692696"/>
            <a:ext cx="3096344" cy="2316088"/>
          </a:xfrm>
          <a:prstGeom prst="rect">
            <a:avLst/>
          </a:prstGeom>
        </p:spPr>
      </p:pic>
    </p:spTree>
    <p:extLst>
      <p:ext uri="{BB962C8B-B14F-4D97-AF65-F5344CB8AC3E}">
        <p14:creationId xmlns:p14="http://schemas.microsoft.com/office/powerpoint/2010/main" val="1692824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lstStyle/>
          <a:p>
            <a:r>
              <a:rPr lang="ru-RU" dirty="0" smtClean="0"/>
              <a:t>Выдача предупреждений</a:t>
            </a:r>
            <a:endParaRPr lang="ru-RU" dirty="0"/>
          </a:p>
        </p:txBody>
      </p:sp>
      <p:sp>
        <p:nvSpPr>
          <p:cNvPr id="3" name="Объект 2"/>
          <p:cNvSpPr>
            <a:spLocks noGrp="1"/>
          </p:cNvSpPr>
          <p:nvPr>
            <p:ph idx="1"/>
          </p:nvPr>
        </p:nvSpPr>
        <p:spPr/>
        <p:txBody>
          <a:bodyPr/>
          <a:lstStyle/>
          <a:p>
            <a:pPr marL="0" indent="0" algn="just">
              <a:spcBef>
                <a:spcPts val="0"/>
              </a:spcBef>
              <a:buNone/>
            </a:pPr>
            <a:r>
              <a:rPr lang="ru-RU" dirty="0" smtClean="0"/>
              <a:t>о прекращении </a:t>
            </a:r>
            <a:r>
              <a:rPr lang="ru-RU" dirty="0"/>
              <a:t>действий </a:t>
            </a:r>
            <a:r>
              <a:rPr lang="ru-RU" dirty="0" smtClean="0"/>
              <a:t>(</a:t>
            </a:r>
            <a:r>
              <a:rPr lang="ru-RU" dirty="0"/>
              <a:t>бездействия), которые содержат </a:t>
            </a:r>
            <a:r>
              <a:rPr lang="ru-RU" dirty="0" smtClean="0"/>
              <a:t>признаки </a:t>
            </a:r>
            <a:r>
              <a:rPr lang="ru-RU" dirty="0"/>
              <a:t>нарушения </a:t>
            </a:r>
          </a:p>
          <a:p>
            <a:pPr marL="0" indent="0" algn="just">
              <a:spcBef>
                <a:spcPts val="0"/>
              </a:spcBef>
              <a:buNone/>
            </a:pPr>
            <a:r>
              <a:rPr lang="ru-RU" dirty="0"/>
              <a:t>антимонопольного </a:t>
            </a:r>
            <a:r>
              <a:rPr lang="ru-RU" dirty="0" smtClean="0"/>
              <a:t>законодательства</a:t>
            </a:r>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25</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140968"/>
            <a:ext cx="3672408" cy="2750332"/>
          </a:xfrm>
          <a:prstGeom prst="rect">
            <a:avLst/>
          </a:prstGeom>
        </p:spPr>
      </p:pic>
    </p:spTree>
    <p:extLst>
      <p:ext uri="{BB962C8B-B14F-4D97-AF65-F5344CB8AC3E}">
        <p14:creationId xmlns:p14="http://schemas.microsoft.com/office/powerpoint/2010/main" val="1660219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08918"/>
          </a:xfrm>
        </p:spPr>
        <p:txBody>
          <a:bodyPr/>
          <a:lstStyle/>
          <a:p>
            <a:r>
              <a:rPr lang="ru-RU" sz="4000" dirty="0" smtClean="0"/>
              <a:t>Цель выдачи предупреждений</a:t>
            </a:r>
            <a:endParaRPr lang="ru-RU" sz="4000" dirty="0"/>
          </a:p>
        </p:txBody>
      </p:sp>
      <p:sp>
        <p:nvSpPr>
          <p:cNvPr id="3" name="Объект 2"/>
          <p:cNvSpPr>
            <a:spLocks noGrp="1"/>
          </p:cNvSpPr>
          <p:nvPr>
            <p:ph idx="1"/>
          </p:nvPr>
        </p:nvSpPr>
        <p:spPr/>
        <p:txBody>
          <a:bodyPr/>
          <a:lstStyle/>
          <a:p>
            <a:pPr marL="0" indent="0">
              <a:buNone/>
            </a:pPr>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26</a:t>
            </a:fld>
            <a:endParaRPr lang="ru-RU"/>
          </a:p>
        </p:txBody>
      </p:sp>
      <p:sp>
        <p:nvSpPr>
          <p:cNvPr id="5" name="Овал 4"/>
          <p:cNvSpPr/>
          <p:nvPr/>
        </p:nvSpPr>
        <p:spPr>
          <a:xfrm>
            <a:off x="676673" y="1632113"/>
            <a:ext cx="74271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66"/>
                </a:solidFill>
              </a:rPr>
              <a:t>Прекращение антимонопольного нарушения</a:t>
            </a:r>
            <a:endParaRPr lang="ru-RU" dirty="0">
              <a:solidFill>
                <a:srgbClr val="FF0066"/>
              </a:solidFill>
            </a:endParaRPr>
          </a:p>
        </p:txBody>
      </p:sp>
      <p:sp>
        <p:nvSpPr>
          <p:cNvPr id="7" name="Овал 6"/>
          <p:cNvSpPr/>
          <p:nvPr/>
        </p:nvSpPr>
        <p:spPr>
          <a:xfrm>
            <a:off x="858416" y="2966803"/>
            <a:ext cx="74271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66"/>
                </a:solidFill>
              </a:rPr>
              <a:t>Устранение причин и условий, способствовавших возникновению нарушения</a:t>
            </a:r>
            <a:endParaRPr lang="ru-RU" dirty="0">
              <a:solidFill>
                <a:srgbClr val="FF0066"/>
              </a:solidFill>
            </a:endParaRPr>
          </a:p>
        </p:txBody>
      </p:sp>
      <p:sp>
        <p:nvSpPr>
          <p:cNvPr id="8" name="Овал 7"/>
          <p:cNvSpPr/>
          <p:nvPr/>
        </p:nvSpPr>
        <p:spPr>
          <a:xfrm>
            <a:off x="858416" y="4357750"/>
            <a:ext cx="74271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66"/>
                </a:solidFill>
              </a:rPr>
              <a:t>Устранение последствий нарушения </a:t>
            </a:r>
            <a:endParaRPr lang="ru-RU" dirty="0">
              <a:solidFill>
                <a:srgbClr val="FF0066"/>
              </a:solidFill>
            </a:endParaRPr>
          </a:p>
        </p:txBody>
      </p:sp>
    </p:spTree>
    <p:extLst>
      <p:ext uri="{BB962C8B-B14F-4D97-AF65-F5344CB8AC3E}">
        <p14:creationId xmlns:p14="http://schemas.microsoft.com/office/powerpoint/2010/main" val="1236837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8760"/>
            <a:ext cx="8229600" cy="148877"/>
          </a:xfrm>
        </p:spPr>
        <p:txBody>
          <a:bodyPr/>
          <a:lstStyle/>
          <a:p>
            <a:r>
              <a:rPr lang="ru-RU" sz="2400" b="1" dirty="0"/>
              <a:t>Антимонопольные требования к </a:t>
            </a:r>
            <a:r>
              <a:rPr lang="ru-RU" sz="2400" b="1" dirty="0" smtClean="0"/>
              <a:t>торгам</a:t>
            </a:r>
            <a:r>
              <a:rPr lang="ru-RU" sz="2400" b="1" dirty="0"/>
              <a:t> </a:t>
            </a:r>
            <a:r>
              <a:rPr lang="ru-RU" sz="2400" b="1" dirty="0" smtClean="0"/>
              <a:t>(ст. 17 Закона о защите конкуренции)</a:t>
            </a:r>
            <a:r>
              <a:rPr lang="ru-RU" sz="2400" b="1" dirty="0"/>
              <a:t/>
            </a:r>
            <a:br>
              <a:rPr lang="ru-RU" sz="2400" b="1" dirty="0"/>
            </a:br>
            <a:endParaRPr lang="ru-RU" sz="2400" b="1" dirty="0"/>
          </a:p>
        </p:txBody>
      </p:sp>
      <p:sp>
        <p:nvSpPr>
          <p:cNvPr id="3" name="Объект 2"/>
          <p:cNvSpPr>
            <a:spLocks noGrp="1"/>
          </p:cNvSpPr>
          <p:nvPr>
            <p:ph idx="1"/>
          </p:nvPr>
        </p:nvSpPr>
        <p:spPr/>
        <p:txBody>
          <a:bodyPr/>
          <a:lstStyle/>
          <a:p>
            <a:pPr marL="0" indent="0">
              <a:buNone/>
            </a:pPr>
            <a:r>
              <a:rPr lang="ru-RU" sz="1400" dirty="0" smtClean="0"/>
              <a:t>При </a:t>
            </a:r>
            <a:r>
              <a:rPr lang="ru-RU" sz="1400" dirty="0"/>
              <a:t>проведении торгов, запроса котировок цен на товары (далее - запрос котировок), запроса предложений запрещаются действия, которые приводят или могут привести к недопущению, ограничению или устранению конкуренции, в том числе:</a:t>
            </a:r>
          </a:p>
          <a:p>
            <a:r>
              <a:rPr lang="ru-RU" sz="1400" dirty="0"/>
              <a:t>1) координация организаторами торгов, запроса котировок, запроса предложений или заказчиками деятельности их участников, а также заключение соглашений между организаторами торгов и (или) заказчиками с участниками этих торгов, если такие соглашения имеют своей целью либо приводят или могут привести к ограничению конкуренции и (или) созданию преимущественных условий для каких-либо участников, если иное не предусмотрено законодательством Российской Федерации;</a:t>
            </a:r>
          </a:p>
          <a:p>
            <a:endParaRPr lang="ru-RU" sz="1400" dirty="0" smtClean="0"/>
          </a:p>
          <a:p>
            <a:r>
              <a:rPr lang="ru-RU" sz="1400" dirty="0" smtClean="0"/>
              <a:t>2</a:t>
            </a:r>
            <a:r>
              <a:rPr lang="ru-RU" sz="1400" dirty="0"/>
              <a:t>) создание участнику торгов, запроса котировок, запроса предложений или нескольким участникам торгов, запроса котировок, запроса предложений преимущественных условий участия в торгах, запросе котировок, запросе предложений, в том числе путем доступа к информации, если иное не установлено федеральным законом</a:t>
            </a:r>
            <a:r>
              <a:rPr lang="ru-RU" sz="1400" dirty="0" smtClean="0"/>
              <a:t>;</a:t>
            </a:r>
          </a:p>
          <a:p>
            <a:endParaRPr lang="ru-RU" sz="1400" dirty="0"/>
          </a:p>
          <a:p>
            <a:r>
              <a:rPr lang="ru-RU" sz="1400" dirty="0"/>
              <a:t>3) нарушение порядка определения победителя или победителей торгов, запроса котировок, запроса предложений</a:t>
            </a:r>
            <a:r>
              <a:rPr lang="ru-RU" sz="1400" dirty="0" smtClean="0"/>
              <a:t>;</a:t>
            </a:r>
          </a:p>
          <a:p>
            <a:endParaRPr lang="ru-RU" sz="1400" dirty="0"/>
          </a:p>
          <a:p>
            <a:r>
              <a:rPr lang="ru-RU" sz="1400" dirty="0"/>
              <a:t>4) участие организаторов торгов, запроса котировок, запроса предложений или заказчиков и (или) работников организаторов или работников заказчиков в торгах, запросе котировок, запросе предложений.</a:t>
            </a:r>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27</a:t>
            </a:fld>
            <a:endParaRPr lang="ru-RU"/>
          </a:p>
        </p:txBody>
      </p:sp>
    </p:spTree>
    <p:extLst>
      <p:ext uri="{BB962C8B-B14F-4D97-AF65-F5344CB8AC3E}">
        <p14:creationId xmlns:p14="http://schemas.microsoft.com/office/powerpoint/2010/main" val="1589498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lstStyle/>
          <a:p>
            <a:r>
              <a:rPr lang="ru-RU" dirty="0" smtClean="0"/>
              <a:t>Примеры нарушений</a:t>
            </a:r>
            <a:endParaRPr lang="ru-RU" dirty="0"/>
          </a:p>
        </p:txBody>
      </p:sp>
      <p:sp>
        <p:nvSpPr>
          <p:cNvPr id="3" name="Объект 2"/>
          <p:cNvSpPr>
            <a:spLocks noGrp="1"/>
          </p:cNvSpPr>
          <p:nvPr>
            <p:ph idx="1"/>
          </p:nvPr>
        </p:nvSpPr>
        <p:spPr/>
        <p:txBody>
          <a:bodyPr/>
          <a:lstStyle/>
          <a:p>
            <a:pPr algn="just"/>
            <a:r>
              <a:rPr lang="ru-RU" sz="2000" dirty="0"/>
              <a:t>Наряду с установленными частью 1 настоящей статьи запретами при проведении торгов, запроса котировок, запроса предложений, если организаторами торгов, запроса котировок, запроса предложений или заказчиками являются федеральные органы исполнительной власти, органы исполнительной власти субъектов Российской Федерации, органы местного самоуправления, государственные внебюджетные фонды, а также при проведении торгов, запроса котировок, запроса предложений в случае закупок товаров, работ, услуг для обеспечения государственных и муниципальных нужд </a:t>
            </a:r>
            <a:r>
              <a:rPr lang="ru-RU" sz="2000" u="sng" dirty="0">
                <a:effectLst>
                  <a:outerShdw blurRad="38100" dist="38100" dir="2700000" algn="tl">
                    <a:srgbClr val="000000">
                      <a:alpha val="43137"/>
                    </a:srgbClr>
                  </a:outerShdw>
                </a:effectLst>
              </a:rPr>
              <a:t>запрещается не предусмотренное федеральными законами или иными нормативными правовыми актами ограничение доступа к участию в торгах, запросе котировок, запросе предложений.</a:t>
            </a:r>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28</a:t>
            </a:fld>
            <a:endParaRPr lang="ru-RU"/>
          </a:p>
        </p:txBody>
      </p:sp>
    </p:spTree>
    <p:extLst>
      <p:ext uri="{BB962C8B-B14F-4D97-AF65-F5344CB8AC3E}">
        <p14:creationId xmlns:p14="http://schemas.microsoft.com/office/powerpoint/2010/main" val="1486382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08918"/>
          </a:xfrm>
        </p:spPr>
        <p:txBody>
          <a:bodyPr/>
          <a:lstStyle/>
          <a:p>
            <a:r>
              <a:rPr lang="ru-RU" dirty="0" smtClean="0"/>
              <a:t>Примеры нарушений</a:t>
            </a:r>
            <a:endParaRPr lang="ru-RU" dirty="0"/>
          </a:p>
        </p:txBody>
      </p:sp>
      <p:sp>
        <p:nvSpPr>
          <p:cNvPr id="3" name="Объект 2"/>
          <p:cNvSpPr>
            <a:spLocks noGrp="1"/>
          </p:cNvSpPr>
          <p:nvPr>
            <p:ph idx="1"/>
          </p:nvPr>
        </p:nvSpPr>
        <p:spPr/>
        <p:txBody>
          <a:bodyPr/>
          <a:lstStyle/>
          <a:p>
            <a:pPr algn="just"/>
            <a:r>
              <a:rPr lang="ru-RU" sz="1800" dirty="0"/>
              <a:t>Наряду с установленными частями 1 и 2 настоящей статьи запретами при проведении торгов, запроса котировок, запроса предложений в случае закупок товаров, работ, услуг для обеспечения государственных и муниципальных нужд </a:t>
            </a:r>
            <a:r>
              <a:rPr lang="ru-RU" sz="1800" u="sng" dirty="0">
                <a:effectLst>
                  <a:outerShdw blurRad="38100" dist="38100" dir="2700000" algn="tl">
                    <a:srgbClr val="000000">
                      <a:alpha val="43137"/>
                    </a:srgbClr>
                  </a:outerShdw>
                </a:effectLst>
              </a:rPr>
              <a:t>запрещается ограничение конкуренции между участниками торгов, участниками запроса котировок, участниками запроса предложений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 запроса котировок, запроса предложений.</a:t>
            </a:r>
          </a:p>
          <a:p>
            <a:pPr algn="just"/>
            <a:endParaRPr lang="ru-RU" sz="1800"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29</a:t>
            </a:fld>
            <a:endParaRPr lang="ru-RU"/>
          </a:p>
        </p:txBody>
      </p:sp>
    </p:spTree>
    <p:extLst>
      <p:ext uri="{BB962C8B-B14F-4D97-AF65-F5344CB8AC3E}">
        <p14:creationId xmlns:p14="http://schemas.microsoft.com/office/powerpoint/2010/main" val="276395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214313" y="2053401"/>
            <a:ext cx="87868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just" eaLnBrk="1" hangingPunct="1"/>
            <a:r>
              <a:rPr kumimoji="1" lang="ru-RU" sz="3000" b="0" dirty="0">
                <a:solidFill>
                  <a:srgbClr val="333399"/>
                </a:solidFill>
              </a:rPr>
              <a:t>Пункт 18 статьи 4 Федерального закона от 26.07.2006 </a:t>
            </a:r>
            <a:r>
              <a:rPr kumimoji="1" lang="en-US" sz="3000" b="0" dirty="0">
                <a:solidFill>
                  <a:srgbClr val="333399"/>
                </a:solidFill>
              </a:rPr>
              <a:t>N</a:t>
            </a:r>
            <a:r>
              <a:rPr kumimoji="1" lang="ru-RU" sz="3000" b="0" dirty="0">
                <a:solidFill>
                  <a:srgbClr val="333399"/>
                </a:solidFill>
              </a:rPr>
              <a:t> 135-ФЗ «О защите конкуренции»: </a:t>
            </a:r>
            <a:endParaRPr kumimoji="1" lang="ru-RU" sz="3000" b="0" u="sng" dirty="0">
              <a:solidFill>
                <a:srgbClr val="333399"/>
              </a:solidFill>
            </a:endParaRPr>
          </a:p>
          <a:p>
            <a:pPr algn="just" eaLnBrk="1" hangingPunct="1"/>
            <a:r>
              <a:rPr lang="ru-RU" sz="3000" dirty="0" smtClean="0">
                <a:solidFill>
                  <a:srgbClr val="008080"/>
                </a:solidFill>
              </a:rPr>
              <a:t>Соглашение</a:t>
            </a:r>
            <a:r>
              <a:rPr lang="ru-RU" sz="3000" dirty="0" smtClean="0">
                <a:solidFill>
                  <a:srgbClr val="333399"/>
                </a:solidFill>
              </a:rPr>
              <a:t> </a:t>
            </a:r>
            <a:r>
              <a:rPr lang="ru-RU" sz="3000" dirty="0">
                <a:solidFill>
                  <a:srgbClr val="333399"/>
                </a:solidFill>
              </a:rPr>
              <a:t>– договоренность в письменной форме, содержащаяся в документе или нескольких документах, а также договоренность в устной форме.  </a:t>
            </a:r>
          </a:p>
        </p:txBody>
      </p:sp>
      <p:sp>
        <p:nvSpPr>
          <p:cNvPr id="5" name="Rectangle 2"/>
          <p:cNvSpPr txBox="1">
            <a:spLocks noChangeArrowheads="1"/>
          </p:cNvSpPr>
          <p:nvPr/>
        </p:nvSpPr>
        <p:spPr bwMode="auto">
          <a:xfrm>
            <a:off x="0" y="1"/>
            <a:ext cx="91440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eaLnBrk="1" hangingPunct="1">
              <a:lnSpc>
                <a:spcPct val="85000"/>
              </a:lnSpc>
              <a:defRPr/>
            </a:pPr>
            <a:r>
              <a:rPr lang="ru-RU" kern="0" dirty="0" smtClean="0"/>
              <a:t> </a:t>
            </a:r>
            <a:r>
              <a:rPr lang="ru-RU" sz="2600" b="1" kern="0" dirty="0" smtClean="0">
                <a:solidFill>
                  <a:schemeClr val="bg1"/>
                </a:solidFill>
                <a:ea typeface="+mj-ea"/>
                <a:cs typeface="+mj-cs"/>
              </a:rPr>
              <a:t>ЧТО ТАКОЕ АНТИКОНКУРЕНТНОЕ СОГЛАШЕНИЕ?</a:t>
            </a:r>
            <a:endParaRPr lang="ru-RU" sz="2600" b="1" kern="0" dirty="0">
              <a:solidFill>
                <a:schemeClr val="bg1"/>
              </a:solidFill>
              <a:ea typeface="+mj-ea"/>
              <a:cs typeface="+mj-cs"/>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3</a:t>
            </a:fld>
            <a:endParaRPr lang="ru-RU"/>
          </a:p>
        </p:txBody>
      </p:sp>
    </p:spTree>
    <p:extLst>
      <p:ext uri="{BB962C8B-B14F-4D97-AF65-F5344CB8AC3E}">
        <p14:creationId xmlns:p14="http://schemas.microsoft.com/office/powerpoint/2010/main" val="1577321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lstStyle/>
          <a:p>
            <a:r>
              <a:rPr lang="ru-RU" dirty="0" smtClean="0"/>
              <a:t>Статья 17</a:t>
            </a:r>
            <a:endParaRPr lang="ru-RU" dirty="0"/>
          </a:p>
        </p:txBody>
      </p:sp>
      <p:sp>
        <p:nvSpPr>
          <p:cNvPr id="3" name="Объект 2"/>
          <p:cNvSpPr>
            <a:spLocks noGrp="1"/>
          </p:cNvSpPr>
          <p:nvPr>
            <p:ph idx="1"/>
          </p:nvPr>
        </p:nvSpPr>
        <p:spPr/>
        <p:txBody>
          <a:bodyPr/>
          <a:lstStyle/>
          <a:p>
            <a:pPr algn="just"/>
            <a:r>
              <a:rPr lang="ru-RU" sz="1800" dirty="0"/>
              <a:t>Нарушение правил, установленных </a:t>
            </a:r>
            <a:r>
              <a:rPr lang="ru-RU" sz="1800" dirty="0" smtClean="0"/>
              <a:t>статьей 17 Закона о защите конкуренции, </a:t>
            </a:r>
            <a:r>
              <a:rPr lang="ru-RU" sz="1800" dirty="0"/>
              <a:t>является основанием для признания судом соответствующих торгов, запроса котировок, запроса предложений и заключенных по результатам таких торгов, запроса котировок, запроса предложений сделок недействительными, в том числе по иску антимонопольного органа. </a:t>
            </a:r>
            <a:endParaRPr lang="ru-RU" sz="1800" dirty="0" smtClean="0"/>
          </a:p>
          <a:p>
            <a:pPr marL="0" indent="0" algn="just">
              <a:buNone/>
            </a:pPr>
            <a:endParaRPr lang="ru-RU" sz="1800" dirty="0" smtClean="0"/>
          </a:p>
          <a:p>
            <a:pPr algn="just"/>
            <a:r>
              <a:rPr lang="ru-RU" sz="1800" dirty="0" smtClean="0"/>
              <a:t>Положения </a:t>
            </a:r>
            <a:r>
              <a:rPr lang="ru-RU" sz="1800" dirty="0"/>
              <a:t>части 1 настоящей статьи распространяются в том числе на все закупки товаров, работ, услуг, осуществляемые в соответствии с Федеральным законом от 18 июля 2011 года N 223-ФЗ "О закупках товаров, работ, услуг отдельными видами юридических лиц".</a:t>
            </a:r>
          </a:p>
          <a:p>
            <a:endParaRPr lang="ru-RU" dirty="0"/>
          </a:p>
        </p:txBody>
      </p:sp>
      <p:sp>
        <p:nvSpPr>
          <p:cNvPr id="4" name="Номер слайда 3"/>
          <p:cNvSpPr>
            <a:spLocks noGrp="1"/>
          </p:cNvSpPr>
          <p:nvPr>
            <p:ph type="sldNum" sz="quarter" idx="10"/>
          </p:nvPr>
        </p:nvSpPr>
        <p:spPr/>
        <p:txBody>
          <a:bodyPr/>
          <a:lstStyle/>
          <a:p>
            <a:fld id="{9CD1E7F1-BDF7-4312-BA81-9A9F25563B27}" type="slidenum">
              <a:rPr lang="ru-RU" smtClean="0"/>
              <a:pPr/>
              <a:t>30</a:t>
            </a:fld>
            <a:endParaRPr lang="ru-RU"/>
          </a:p>
        </p:txBody>
      </p:sp>
    </p:spTree>
    <p:extLst>
      <p:ext uri="{BB962C8B-B14F-4D97-AF65-F5344CB8AC3E}">
        <p14:creationId xmlns:p14="http://schemas.microsoft.com/office/powerpoint/2010/main" val="28278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50179" name="Rectangle 2"/>
          <p:cNvSpPr>
            <a:spLocks noChangeArrowheads="1"/>
          </p:cNvSpPr>
          <p:nvPr/>
        </p:nvSpPr>
        <p:spPr bwMode="auto">
          <a:xfrm>
            <a:off x="1752600" y="3429001"/>
            <a:ext cx="7162800"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50180" name="Text Box 3"/>
          <p:cNvSpPr txBox="1">
            <a:spLocks noChangeArrowheads="1"/>
          </p:cNvSpPr>
          <p:nvPr/>
        </p:nvSpPr>
        <p:spPr bwMode="auto">
          <a:xfrm>
            <a:off x="0" y="116632"/>
            <a:ext cx="9144000" cy="8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400" b="1" dirty="0">
                <a:solidFill>
                  <a:schemeClr val="accent2"/>
                </a:solidFill>
              </a:rPr>
              <a:t>Ответственность  </a:t>
            </a:r>
            <a:r>
              <a:rPr lang="ru-RU" altLang="ru-RU" sz="2400" b="1" dirty="0" smtClean="0">
                <a:solidFill>
                  <a:schemeClr val="accent2"/>
                </a:solidFill>
              </a:rPr>
              <a:t>за ограничение конкуренции органами власти , органами местного самоуправления</a:t>
            </a:r>
            <a:endParaRPr lang="ru-RU" altLang="ru-RU" sz="2400" b="1" dirty="0">
              <a:solidFill>
                <a:schemeClr val="accent2"/>
              </a:solidFill>
            </a:endParaRPr>
          </a:p>
        </p:txBody>
      </p:sp>
      <p:sp>
        <p:nvSpPr>
          <p:cNvPr id="50181" name="Text Box 4"/>
          <p:cNvSpPr txBox="1">
            <a:spLocks noChangeArrowheads="1"/>
          </p:cNvSpPr>
          <p:nvPr/>
        </p:nvSpPr>
        <p:spPr bwMode="auto">
          <a:xfrm>
            <a:off x="184638" y="1169378"/>
            <a:ext cx="8739554" cy="276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2215" dirty="0" smtClean="0">
              <a:solidFill>
                <a:srgbClr val="FF0033"/>
              </a:solidFill>
            </a:endParaRPr>
          </a:p>
          <a:p>
            <a:pPr algn="ctr" eaLnBrk="1" hangingPunct="1">
              <a:spcBef>
                <a:spcPct val="0"/>
              </a:spcBef>
              <a:buFontTx/>
              <a:buNone/>
            </a:pPr>
            <a:r>
              <a:rPr lang="ru-RU" altLang="ru-RU" sz="2215" dirty="0" smtClean="0">
                <a:solidFill>
                  <a:srgbClr val="FF0033"/>
                </a:solidFill>
              </a:rPr>
              <a:t>Статья 14.9 </a:t>
            </a:r>
            <a:r>
              <a:rPr lang="ru-RU" altLang="ru-RU" sz="2215" dirty="0">
                <a:solidFill>
                  <a:srgbClr val="FF0033"/>
                </a:solidFill>
              </a:rPr>
              <a:t>КоАП РФ</a:t>
            </a:r>
            <a:r>
              <a:rPr lang="ru-RU" altLang="ru-RU" sz="2215" dirty="0" smtClean="0">
                <a:solidFill>
                  <a:schemeClr val="accent2"/>
                </a:solidFill>
              </a:rPr>
              <a:t>:</a:t>
            </a:r>
          </a:p>
          <a:p>
            <a:pPr algn="ctr" eaLnBrk="1" hangingPunct="1">
              <a:spcBef>
                <a:spcPct val="0"/>
              </a:spcBef>
              <a:buFontTx/>
              <a:buNone/>
            </a:pPr>
            <a:endParaRPr lang="ru-RU" altLang="ru-RU" sz="2215" dirty="0" smtClean="0">
              <a:solidFill>
                <a:schemeClr val="accent2"/>
              </a:solidFill>
            </a:endParaRPr>
          </a:p>
          <a:p>
            <a:pPr algn="ctr" eaLnBrk="1" hangingPunct="1">
              <a:spcBef>
                <a:spcPct val="0"/>
              </a:spcBef>
              <a:buFontTx/>
              <a:buChar char="-"/>
            </a:pPr>
            <a:r>
              <a:rPr lang="ru-RU" altLang="ru-RU" sz="2215" dirty="0" smtClean="0">
                <a:solidFill>
                  <a:schemeClr val="accent2"/>
                </a:solidFill>
              </a:rPr>
              <a:t> </a:t>
            </a:r>
            <a:r>
              <a:rPr lang="ru-RU" altLang="ru-RU" sz="2215" dirty="0">
                <a:solidFill>
                  <a:schemeClr val="accent2"/>
                </a:solidFill>
              </a:rPr>
              <a:t>Штраф </a:t>
            </a:r>
            <a:r>
              <a:rPr lang="ru-RU" altLang="ru-RU" sz="2215" dirty="0" smtClean="0">
                <a:solidFill>
                  <a:schemeClr val="accent2"/>
                </a:solidFill>
              </a:rPr>
              <a:t>на должностных лиц от 15 </a:t>
            </a:r>
            <a:r>
              <a:rPr lang="ru-RU" altLang="ru-RU" sz="2215" dirty="0">
                <a:solidFill>
                  <a:schemeClr val="accent2"/>
                </a:solidFill>
              </a:rPr>
              <a:t>до </a:t>
            </a:r>
            <a:r>
              <a:rPr lang="ru-RU" altLang="ru-RU" sz="2215" dirty="0" smtClean="0">
                <a:solidFill>
                  <a:schemeClr val="accent2"/>
                </a:solidFill>
              </a:rPr>
              <a:t>50 </a:t>
            </a:r>
            <a:r>
              <a:rPr lang="ru-RU" altLang="ru-RU" sz="2215" dirty="0">
                <a:solidFill>
                  <a:schemeClr val="accent2"/>
                </a:solidFill>
              </a:rPr>
              <a:t>тыс</a:t>
            </a:r>
            <a:r>
              <a:rPr lang="ru-RU" altLang="ru-RU" sz="2215" dirty="0" smtClean="0">
                <a:solidFill>
                  <a:schemeClr val="accent2"/>
                </a:solidFill>
              </a:rPr>
              <a:t>. руб</a:t>
            </a:r>
            <a:r>
              <a:rPr lang="ru-RU" altLang="ru-RU" sz="2215" dirty="0">
                <a:solidFill>
                  <a:schemeClr val="accent2"/>
                </a:solidFill>
              </a:rPr>
              <a:t>. (ч.1 </a:t>
            </a:r>
            <a:r>
              <a:rPr lang="ru-RU" altLang="ru-RU" sz="2215" dirty="0" smtClean="0">
                <a:solidFill>
                  <a:schemeClr val="accent2"/>
                </a:solidFill>
              </a:rPr>
              <a:t>ст.14.9 </a:t>
            </a:r>
            <a:r>
              <a:rPr lang="ru-RU" altLang="ru-RU" sz="2215" dirty="0">
                <a:solidFill>
                  <a:schemeClr val="accent2"/>
                </a:solidFill>
              </a:rPr>
              <a:t>КоАП РФ)</a:t>
            </a:r>
          </a:p>
          <a:p>
            <a:pPr algn="ctr" eaLnBrk="1" hangingPunct="1">
              <a:spcBef>
                <a:spcPct val="0"/>
              </a:spcBef>
              <a:buFontTx/>
              <a:buChar char="-"/>
            </a:pPr>
            <a:r>
              <a:rPr lang="ru-RU" altLang="ru-RU" sz="2215" dirty="0">
                <a:solidFill>
                  <a:schemeClr val="accent2"/>
                </a:solidFill>
              </a:rPr>
              <a:t> </a:t>
            </a:r>
            <a:r>
              <a:rPr lang="ru-RU" altLang="ru-RU" sz="2215" dirty="0" smtClean="0">
                <a:solidFill>
                  <a:schemeClr val="accent2"/>
                </a:solidFill>
              </a:rPr>
              <a:t>Дисквалификация до 3 лет (ч. 2 ст. 14.9 КоАП РФ)</a:t>
            </a:r>
            <a:endParaRPr lang="ru-RU" altLang="ru-RU" sz="2215" dirty="0">
              <a:solidFill>
                <a:schemeClr val="accent2"/>
              </a:solidFill>
            </a:endParaRPr>
          </a:p>
        </p:txBody>
      </p:sp>
      <p:sp>
        <p:nvSpPr>
          <p:cNvPr id="50182"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57BC77E-EDC1-4316-AF98-D7DD052D4F06}" type="slidenum">
              <a:rPr lang="ru-RU" altLang="ru-RU" sz="1477" b="1">
                <a:solidFill>
                  <a:schemeClr val="bg1"/>
                </a:solidFill>
              </a:rPr>
              <a:pPr algn="r" eaLnBrk="1" hangingPunct="1">
                <a:spcBef>
                  <a:spcPct val="0"/>
                </a:spcBef>
                <a:buFontTx/>
                <a:buNone/>
              </a:pPr>
              <a:t>31</a:t>
            </a:fld>
            <a:endParaRPr lang="ru-RU" altLang="ru-RU" sz="1477" b="1">
              <a:solidFill>
                <a:schemeClr val="bg1"/>
              </a:solidFill>
            </a:endParaRPr>
          </a:p>
        </p:txBody>
      </p:sp>
      <p:pic>
        <p:nvPicPr>
          <p:cNvPr id="3" name="Рисунок 2"/>
          <p:cNvPicPr>
            <a:picLocks noChangeAspect="1"/>
          </p:cNvPicPr>
          <p:nvPr/>
        </p:nvPicPr>
        <p:blipFill>
          <a:blip r:embed="rId3"/>
          <a:stretch>
            <a:fillRect/>
          </a:stretch>
        </p:blipFill>
        <p:spPr>
          <a:xfrm>
            <a:off x="4355976" y="3429000"/>
            <a:ext cx="3932968" cy="3165231"/>
          </a:xfrm>
          <a:prstGeom prst="rect">
            <a:avLst/>
          </a:prstGeom>
        </p:spPr>
      </p:pic>
    </p:spTree>
    <p:extLst>
      <p:ext uri="{BB962C8B-B14F-4D97-AF65-F5344CB8AC3E}">
        <p14:creationId xmlns:p14="http://schemas.microsoft.com/office/powerpoint/2010/main" val="18477815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600201" y="1248508"/>
            <a:ext cx="7237535"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4099" name="Rectangle 2"/>
          <p:cNvSpPr>
            <a:spLocks noChangeArrowheads="1"/>
          </p:cNvSpPr>
          <p:nvPr/>
        </p:nvSpPr>
        <p:spPr bwMode="auto">
          <a:xfrm>
            <a:off x="1752601" y="3429001"/>
            <a:ext cx="7161335"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4100" name="Text Box 3"/>
          <p:cNvSpPr txBox="1">
            <a:spLocks noChangeArrowheads="1"/>
          </p:cNvSpPr>
          <p:nvPr/>
        </p:nvSpPr>
        <p:spPr bwMode="auto">
          <a:xfrm>
            <a:off x="1043608" y="33084"/>
            <a:ext cx="9142535" cy="5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ru-RU" altLang="ru-RU" sz="2585" b="1" dirty="0">
                <a:solidFill>
                  <a:srgbClr val="FFFFFF"/>
                </a:solidFill>
                <a:cs typeface="Times New Roman" panose="02020603050405020304" pitchFamily="18" charset="0"/>
              </a:rPr>
              <a:t>Институт недобросовестной конкуренции в законодательстве Российской Федерации</a:t>
            </a:r>
          </a:p>
        </p:txBody>
      </p:sp>
      <p:sp>
        <p:nvSpPr>
          <p:cNvPr id="4101" name="Text Box 4"/>
          <p:cNvSpPr txBox="1">
            <a:spLocks noChangeArrowheads="1"/>
          </p:cNvSpPr>
          <p:nvPr/>
        </p:nvSpPr>
        <p:spPr bwMode="auto">
          <a:xfrm>
            <a:off x="323527" y="1251333"/>
            <a:ext cx="8590409" cy="539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400" b="1" dirty="0">
                <a:solidFill>
                  <a:srgbClr val="FF0033"/>
                </a:solidFill>
              </a:rPr>
              <a:t>Недобросовестная конкуренция (п</a:t>
            </a:r>
            <a:r>
              <a:rPr lang="ru-RU" altLang="ru-RU" sz="2400" b="1" dirty="0" smtClean="0">
                <a:solidFill>
                  <a:srgbClr val="FF0033"/>
                </a:solidFill>
              </a:rPr>
              <a:t>. 9 </a:t>
            </a:r>
            <a:r>
              <a:rPr lang="ru-RU" altLang="ru-RU" sz="2400" b="1" dirty="0">
                <a:solidFill>
                  <a:srgbClr val="FF0033"/>
                </a:solidFill>
              </a:rPr>
              <a:t>ст. 4 Закона </a:t>
            </a:r>
            <a:r>
              <a:rPr lang="ru-RU" altLang="ru-RU" sz="2400" b="1" dirty="0" smtClean="0">
                <a:solidFill>
                  <a:srgbClr val="FF0033"/>
                </a:solidFill>
              </a:rPr>
              <a:t>о </a:t>
            </a:r>
            <a:r>
              <a:rPr lang="ru-RU" altLang="ru-RU" sz="2400" b="1" dirty="0">
                <a:solidFill>
                  <a:srgbClr val="FF0033"/>
                </a:solidFill>
              </a:rPr>
              <a:t>защите </a:t>
            </a:r>
            <a:r>
              <a:rPr lang="ru-RU" altLang="ru-RU" sz="2400" b="1" dirty="0" smtClean="0">
                <a:solidFill>
                  <a:srgbClr val="FF0033"/>
                </a:solidFill>
              </a:rPr>
              <a:t>конкуренции) </a:t>
            </a:r>
            <a:r>
              <a:rPr lang="ru-RU" altLang="ru-RU" sz="2400" dirty="0">
                <a:solidFill>
                  <a:srgbClr val="000090"/>
                </a:solidFill>
              </a:rPr>
              <a:t>– </a:t>
            </a:r>
            <a:r>
              <a:rPr lang="ru-RU" altLang="ru-RU" sz="2400" dirty="0" smtClean="0">
                <a:solidFill>
                  <a:srgbClr val="000090"/>
                </a:solidFill>
              </a:rPr>
              <a:t>это любые </a:t>
            </a:r>
            <a:r>
              <a:rPr lang="ru-RU" altLang="ru-RU" sz="2400" dirty="0">
                <a:solidFill>
                  <a:srgbClr val="000090"/>
                </a:solidFill>
              </a:rPr>
              <a:t>действия хозяйствующих субъектов (группы лиц), которые</a:t>
            </a:r>
            <a:r>
              <a:rPr lang="en-US" altLang="ru-RU" sz="2400" dirty="0" smtClean="0">
                <a:solidFill>
                  <a:srgbClr val="000090"/>
                </a:solidFill>
              </a:rPr>
              <a:t>:</a:t>
            </a:r>
            <a:endParaRPr lang="ru-RU" altLang="ru-RU" sz="2400" dirty="0" smtClean="0">
              <a:solidFill>
                <a:srgbClr val="000090"/>
              </a:solidFill>
            </a:endParaRPr>
          </a:p>
          <a:p>
            <a:pPr algn="ctr" eaLnBrk="1" hangingPunct="1">
              <a:spcBef>
                <a:spcPct val="0"/>
              </a:spcBef>
              <a:buFontTx/>
              <a:buNone/>
            </a:pPr>
            <a:endParaRPr lang="en-US" altLang="ru-RU" sz="2400" dirty="0">
              <a:solidFill>
                <a:srgbClr val="000090"/>
              </a:solidFill>
            </a:endParaRPr>
          </a:p>
          <a:p>
            <a:pPr algn="just" eaLnBrk="1" hangingPunct="1">
              <a:spcBef>
                <a:spcPct val="0"/>
              </a:spcBef>
              <a:buFontTx/>
              <a:buNone/>
            </a:pPr>
            <a:r>
              <a:rPr lang="en-US" altLang="ru-RU" sz="2400" dirty="0" smtClean="0">
                <a:solidFill>
                  <a:srgbClr val="000090"/>
                </a:solidFill>
              </a:rPr>
              <a:t>-</a:t>
            </a:r>
            <a:r>
              <a:rPr lang="ru-RU" altLang="ru-RU" sz="2400" dirty="0">
                <a:solidFill>
                  <a:srgbClr val="000090"/>
                </a:solidFill>
              </a:rPr>
              <a:t>	</a:t>
            </a:r>
            <a:r>
              <a:rPr lang="ru-RU" altLang="ru-RU" sz="2400" dirty="0" smtClean="0">
                <a:solidFill>
                  <a:srgbClr val="000090"/>
                </a:solidFill>
              </a:rPr>
              <a:t>направлены на получение </a:t>
            </a:r>
            <a:r>
              <a:rPr lang="ru-RU" altLang="ru-RU" sz="2400" dirty="0">
                <a:solidFill>
                  <a:srgbClr val="000090"/>
                </a:solidFill>
              </a:rPr>
              <a:t>преимуществ в предпринимательской деятельности</a:t>
            </a:r>
            <a:r>
              <a:rPr lang="en-US" altLang="ru-RU" sz="2400" dirty="0">
                <a:solidFill>
                  <a:srgbClr val="000090"/>
                </a:solidFill>
              </a:rPr>
              <a:t>;</a:t>
            </a:r>
          </a:p>
          <a:p>
            <a:pPr algn="just" eaLnBrk="1" hangingPunct="1">
              <a:spcBef>
                <a:spcPct val="0"/>
              </a:spcBef>
              <a:buFontTx/>
              <a:buNone/>
            </a:pPr>
            <a:r>
              <a:rPr lang="en-US" altLang="ru-RU" sz="2400" dirty="0">
                <a:solidFill>
                  <a:srgbClr val="000090"/>
                </a:solidFill>
              </a:rPr>
              <a:t>-</a:t>
            </a:r>
            <a:r>
              <a:rPr lang="ru-RU" altLang="ru-RU" sz="2400" dirty="0">
                <a:solidFill>
                  <a:srgbClr val="000090"/>
                </a:solidFill>
              </a:rPr>
              <a:t> </a:t>
            </a:r>
            <a:r>
              <a:rPr lang="ru-RU" altLang="ru-RU" sz="2400" dirty="0" smtClean="0">
                <a:solidFill>
                  <a:srgbClr val="000090"/>
                </a:solidFill>
              </a:rPr>
              <a:t>	противоречат </a:t>
            </a:r>
            <a:r>
              <a:rPr lang="ru-RU" altLang="ru-RU" sz="2400" dirty="0">
                <a:solidFill>
                  <a:srgbClr val="000090"/>
                </a:solidFill>
              </a:rPr>
              <a:t>законодательству </a:t>
            </a:r>
            <a:r>
              <a:rPr lang="ru-RU" altLang="ru-RU" sz="2400" dirty="0" smtClean="0">
                <a:solidFill>
                  <a:srgbClr val="000090"/>
                </a:solidFill>
              </a:rPr>
              <a:t>РФ;</a:t>
            </a:r>
            <a:endParaRPr lang="ru-RU" altLang="ru-RU" sz="2400" dirty="0">
              <a:solidFill>
                <a:srgbClr val="000090"/>
              </a:solidFill>
            </a:endParaRPr>
          </a:p>
          <a:p>
            <a:pPr algn="just" eaLnBrk="1" hangingPunct="1">
              <a:spcBef>
                <a:spcPct val="0"/>
              </a:spcBef>
              <a:buFontTx/>
              <a:buNone/>
            </a:pPr>
            <a:r>
              <a:rPr lang="en-US" altLang="ru-RU" sz="2400" dirty="0">
                <a:solidFill>
                  <a:srgbClr val="000090"/>
                </a:solidFill>
              </a:rPr>
              <a:t>-</a:t>
            </a:r>
            <a:r>
              <a:rPr lang="ru-RU" altLang="ru-RU" sz="2400" dirty="0">
                <a:solidFill>
                  <a:srgbClr val="000090"/>
                </a:solidFill>
              </a:rPr>
              <a:t> </a:t>
            </a:r>
            <a:r>
              <a:rPr lang="ru-RU" altLang="ru-RU" sz="2400" dirty="0" smtClean="0">
                <a:solidFill>
                  <a:srgbClr val="000090"/>
                </a:solidFill>
              </a:rPr>
              <a:t>	обычаям </a:t>
            </a:r>
            <a:r>
              <a:rPr lang="ru-RU" altLang="ru-RU" sz="2400" dirty="0">
                <a:solidFill>
                  <a:srgbClr val="000090"/>
                </a:solidFill>
              </a:rPr>
              <a:t>делового </a:t>
            </a:r>
            <a:r>
              <a:rPr lang="ru-RU" altLang="ru-RU" sz="2400" dirty="0" smtClean="0">
                <a:solidFill>
                  <a:srgbClr val="000090"/>
                </a:solidFill>
              </a:rPr>
              <a:t>оборота;</a:t>
            </a:r>
            <a:endParaRPr lang="ru-RU" altLang="ru-RU" sz="2400" dirty="0">
              <a:solidFill>
                <a:srgbClr val="000090"/>
              </a:solidFill>
            </a:endParaRPr>
          </a:p>
          <a:p>
            <a:pPr algn="just" eaLnBrk="1" hangingPunct="1">
              <a:spcBef>
                <a:spcPct val="0"/>
              </a:spcBef>
              <a:buFontTx/>
              <a:buNone/>
            </a:pPr>
            <a:r>
              <a:rPr lang="ru-RU" altLang="ru-RU" sz="2400" dirty="0" smtClean="0">
                <a:solidFill>
                  <a:srgbClr val="000090"/>
                </a:solidFill>
              </a:rPr>
              <a:t>-	требованиям </a:t>
            </a:r>
            <a:r>
              <a:rPr lang="ru-RU" altLang="ru-RU" sz="2400" dirty="0">
                <a:solidFill>
                  <a:srgbClr val="000090"/>
                </a:solidFill>
              </a:rPr>
              <a:t>добропорядочности, разумности и справедливости</a:t>
            </a:r>
            <a:r>
              <a:rPr lang="en-US" altLang="ru-RU" sz="2400" dirty="0">
                <a:solidFill>
                  <a:srgbClr val="000090"/>
                </a:solidFill>
              </a:rPr>
              <a:t>;</a:t>
            </a:r>
            <a:r>
              <a:rPr lang="ru-RU" altLang="ru-RU" sz="2400" dirty="0">
                <a:solidFill>
                  <a:srgbClr val="000090"/>
                </a:solidFill>
              </a:rPr>
              <a:t> </a:t>
            </a:r>
            <a:endParaRPr lang="en-US" altLang="ru-RU" sz="2400" dirty="0">
              <a:solidFill>
                <a:srgbClr val="000090"/>
              </a:solidFill>
            </a:endParaRPr>
          </a:p>
          <a:p>
            <a:pPr algn="just" eaLnBrk="1" hangingPunct="1">
              <a:spcBef>
                <a:spcPct val="0"/>
              </a:spcBef>
              <a:buFontTx/>
              <a:buNone/>
            </a:pPr>
            <a:r>
              <a:rPr lang="en-US" altLang="ru-RU" sz="2400" dirty="0" smtClean="0">
                <a:solidFill>
                  <a:srgbClr val="000090"/>
                </a:solidFill>
              </a:rPr>
              <a:t>-</a:t>
            </a:r>
            <a:r>
              <a:rPr lang="ru-RU" altLang="ru-RU" sz="2400" dirty="0">
                <a:solidFill>
                  <a:srgbClr val="000090"/>
                </a:solidFill>
              </a:rPr>
              <a:t>	</a:t>
            </a:r>
            <a:r>
              <a:rPr lang="ru-RU" altLang="ru-RU" sz="2400" dirty="0" smtClean="0">
                <a:solidFill>
                  <a:srgbClr val="000090"/>
                </a:solidFill>
              </a:rPr>
              <a:t>причинили </a:t>
            </a:r>
            <a:r>
              <a:rPr lang="ru-RU" altLang="ru-RU" sz="2400" dirty="0">
                <a:solidFill>
                  <a:srgbClr val="000090"/>
                </a:solidFill>
              </a:rPr>
              <a:t>или могут причинить убытки хозяйствующим субъектам-конкурентам либо нанесли или могут нанести вред их деловой репутации.</a:t>
            </a:r>
          </a:p>
          <a:p>
            <a:pPr algn="just">
              <a:spcBef>
                <a:spcPts val="369"/>
              </a:spcBef>
              <a:buNone/>
            </a:pPr>
            <a:endParaRPr lang="ru-RU" altLang="ru-RU" sz="2400" dirty="0">
              <a:solidFill>
                <a:srgbClr val="000090"/>
              </a:solidFill>
            </a:endParaRPr>
          </a:p>
          <a:p>
            <a:pPr>
              <a:spcBef>
                <a:spcPts val="369"/>
              </a:spcBef>
              <a:buNone/>
            </a:pPr>
            <a:r>
              <a:rPr lang="ru-RU" altLang="ru-RU" sz="2400" dirty="0">
                <a:solidFill>
                  <a:srgbClr val="000090"/>
                </a:solidFill>
              </a:rPr>
              <a:t>      </a:t>
            </a:r>
          </a:p>
        </p:txBody>
      </p:sp>
      <p:sp>
        <p:nvSpPr>
          <p:cNvPr id="4102" name="Text Box 5"/>
          <p:cNvSpPr txBox="1">
            <a:spLocks noChangeArrowheads="1"/>
          </p:cNvSpPr>
          <p:nvPr/>
        </p:nvSpPr>
        <p:spPr bwMode="auto">
          <a:xfrm>
            <a:off x="7008935"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C2ABD60-968B-4176-8BEE-3ECB722CBB2A}" type="slidenum">
              <a:rPr lang="ru-RU" altLang="ru-RU" sz="1477" b="1">
                <a:solidFill>
                  <a:srgbClr val="FFFFFF"/>
                </a:solidFill>
              </a:rPr>
              <a:pPr algn="r" eaLnBrk="1" hangingPunct="1">
                <a:spcBef>
                  <a:spcPct val="0"/>
                </a:spcBef>
                <a:buFontTx/>
                <a:buNone/>
              </a:pPr>
              <a:t>32</a:t>
            </a:fld>
            <a:endParaRPr lang="ru-RU" altLang="ru-RU" sz="1477" b="1">
              <a:solidFill>
                <a:srgbClr val="FFFFFF"/>
              </a:solidFill>
            </a:endParaRPr>
          </a:p>
        </p:txBody>
      </p:sp>
      <p:sp>
        <p:nvSpPr>
          <p:cNvPr id="4103" name="Text Box 6"/>
          <p:cNvSpPr txBox="1">
            <a:spLocks noChangeArrowheads="1"/>
          </p:cNvSpPr>
          <p:nvPr/>
        </p:nvSpPr>
        <p:spPr bwMode="auto">
          <a:xfrm>
            <a:off x="1828801" y="6312877"/>
            <a:ext cx="6170735"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2215">
              <a:solidFill>
                <a:schemeClr val="tx1"/>
              </a:solidFill>
            </a:endParaRPr>
          </a:p>
        </p:txBody>
      </p:sp>
    </p:spTree>
    <p:extLst>
      <p:ext uri="{BB962C8B-B14F-4D97-AF65-F5344CB8AC3E}">
        <p14:creationId xmlns:p14="http://schemas.microsoft.com/office/powerpoint/2010/main" val="11131343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752601" y="3429001"/>
            <a:ext cx="7161335"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7171" name="Text Box 2"/>
          <p:cNvSpPr txBox="1">
            <a:spLocks noChangeArrowheads="1"/>
          </p:cNvSpPr>
          <p:nvPr/>
        </p:nvSpPr>
        <p:spPr bwMode="auto">
          <a:xfrm>
            <a:off x="121479" y="0"/>
            <a:ext cx="9142535"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dirty="0">
                <a:solidFill>
                  <a:srgbClr val="FFFFFF"/>
                </a:solidFill>
                <a:cs typeface="Times New Roman" panose="02020603050405020304" pitchFamily="18" charset="0"/>
              </a:rPr>
              <a:t>Формы недобросовестной конкуренции</a:t>
            </a:r>
          </a:p>
          <a:p>
            <a:pPr algn="ctr" eaLnBrk="1" hangingPunct="1">
              <a:spcBef>
                <a:spcPct val="0"/>
              </a:spcBef>
              <a:buFontTx/>
              <a:buNone/>
            </a:pPr>
            <a:r>
              <a:rPr lang="ru-RU" altLang="ru-RU" sz="2585" b="1" dirty="0">
                <a:solidFill>
                  <a:srgbClr val="FFFFFF"/>
                </a:solidFill>
                <a:cs typeface="Times New Roman" panose="02020603050405020304" pitchFamily="18" charset="0"/>
              </a:rPr>
              <a:t>(глава 2</a:t>
            </a:r>
            <a:r>
              <a:rPr lang="ru-RU" altLang="ru-RU" sz="2585" b="1" baseline="30000" dirty="0">
                <a:solidFill>
                  <a:srgbClr val="FFFFFF"/>
                </a:solidFill>
                <a:cs typeface="Times New Roman" panose="02020603050405020304" pitchFamily="18" charset="0"/>
              </a:rPr>
              <a:t>1</a:t>
            </a:r>
            <a:r>
              <a:rPr lang="ru-RU" altLang="ru-RU" sz="2585" b="1" dirty="0">
                <a:solidFill>
                  <a:srgbClr val="FFFFFF"/>
                </a:solidFill>
                <a:cs typeface="Times New Roman" panose="02020603050405020304" pitchFamily="18" charset="0"/>
              </a:rPr>
              <a:t> ФЗ «О защите конкуренции)</a:t>
            </a:r>
          </a:p>
        </p:txBody>
      </p:sp>
      <p:sp>
        <p:nvSpPr>
          <p:cNvPr id="7172" name="Text Box 3"/>
          <p:cNvSpPr txBox="1">
            <a:spLocks noChangeArrowheads="1"/>
          </p:cNvSpPr>
          <p:nvPr/>
        </p:nvSpPr>
        <p:spPr bwMode="auto">
          <a:xfrm>
            <a:off x="153866" y="1101970"/>
            <a:ext cx="8988669" cy="535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marL="457200" indent="-457200">
              <a:spcBef>
                <a:spcPct val="20000"/>
              </a:spcBef>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000">
                <a:solidFill>
                  <a:srgbClr val="333399"/>
                </a:solidFill>
                <a:latin typeface="Arial" panose="020B0604020202020204" pitchFamily="34" charset="0"/>
                <a:ea typeface="ＭＳ Ｐゴシック" panose="020B0600070205080204" pitchFamily="34" charset="-128"/>
              </a:defRPr>
            </a:lvl9pPr>
          </a:lstStyle>
          <a:p>
            <a:pPr>
              <a:spcBef>
                <a:spcPct val="0"/>
              </a:spcBef>
              <a:spcAft>
                <a:spcPts val="554"/>
              </a:spcAft>
              <a:buClr>
                <a:srgbClr val="FF0033"/>
              </a:buClr>
              <a:buSzPct val="85000"/>
              <a:buFont typeface="Wingdings" panose="05000000000000000000" pitchFamily="2" charset="2"/>
              <a:buChar char=""/>
            </a:pPr>
            <a:r>
              <a:rPr lang="ru-RU" altLang="ru-RU" sz="1754" dirty="0">
                <a:solidFill>
                  <a:srgbClr val="000090"/>
                </a:solidFill>
              </a:rPr>
              <a:t>Дискредитация (распространение ложных, неточных или искаженных сведений, которые могут причинить убытки хозяйствующему субъекту-конкуренту или нанести вред его деловой репутации) – статья 14</a:t>
            </a:r>
            <a:r>
              <a:rPr lang="ru-RU" altLang="ru-RU" sz="1754" baseline="30000" dirty="0">
                <a:solidFill>
                  <a:srgbClr val="000090"/>
                </a:solidFill>
              </a:rPr>
              <a:t>1</a:t>
            </a:r>
            <a:r>
              <a:rPr lang="ru-RU" altLang="ru-RU" sz="1754" dirty="0">
                <a:solidFill>
                  <a:srgbClr val="000090"/>
                </a:solidFill>
              </a:rPr>
              <a:t>;</a:t>
            </a:r>
          </a:p>
          <a:p>
            <a:pPr>
              <a:spcBef>
                <a:spcPct val="0"/>
              </a:spcBef>
              <a:spcAft>
                <a:spcPts val="554"/>
              </a:spcAft>
              <a:buClr>
                <a:srgbClr val="FF0033"/>
              </a:buClr>
              <a:buSzPct val="85000"/>
              <a:buFont typeface="Wingdings" panose="05000000000000000000" pitchFamily="2" charset="2"/>
              <a:buChar char=""/>
            </a:pPr>
            <a:r>
              <a:rPr lang="ru-RU" altLang="ru-RU" sz="1754" dirty="0">
                <a:solidFill>
                  <a:srgbClr val="000090"/>
                </a:solidFill>
              </a:rPr>
              <a:t>Введение в заблуждение в отношении характера, способа и места производства, потребительских свойств, качества и количества товара, его производителя и иных свойств – статья 14</a:t>
            </a:r>
            <a:r>
              <a:rPr lang="ru-RU" altLang="ru-RU" sz="1754" baseline="30000" dirty="0">
                <a:solidFill>
                  <a:srgbClr val="000090"/>
                </a:solidFill>
              </a:rPr>
              <a:t>2</a:t>
            </a:r>
            <a:r>
              <a:rPr lang="en-US" altLang="ru-RU" sz="1754" dirty="0">
                <a:solidFill>
                  <a:srgbClr val="000090"/>
                </a:solidFill>
              </a:rPr>
              <a:t>;</a:t>
            </a:r>
            <a:r>
              <a:rPr lang="ru-RU" altLang="ru-RU" sz="1754" dirty="0">
                <a:solidFill>
                  <a:srgbClr val="000090"/>
                </a:solidFill>
              </a:rPr>
              <a:t> </a:t>
            </a:r>
          </a:p>
          <a:p>
            <a:pPr>
              <a:spcBef>
                <a:spcPct val="0"/>
              </a:spcBef>
              <a:spcAft>
                <a:spcPts val="554"/>
              </a:spcAft>
              <a:buClr>
                <a:srgbClr val="FF0033"/>
              </a:buClr>
              <a:buSzPct val="85000"/>
              <a:buFont typeface="Wingdings" panose="05000000000000000000" pitchFamily="2" charset="2"/>
              <a:buChar char=""/>
            </a:pPr>
            <a:r>
              <a:rPr lang="ru-RU" altLang="ru-RU" sz="1754" dirty="0">
                <a:solidFill>
                  <a:srgbClr val="000090"/>
                </a:solidFill>
              </a:rPr>
              <a:t>Некорректное сравнение хозяйствующим субъектов производимых и реализуемых товаров с другими хозяйствующими субъектами либо производимыми и реализуемыми ими товарами – статья 14</a:t>
            </a:r>
            <a:r>
              <a:rPr lang="ru-RU" altLang="ru-RU" sz="1754" baseline="30000" dirty="0">
                <a:solidFill>
                  <a:srgbClr val="000090"/>
                </a:solidFill>
              </a:rPr>
              <a:t>3</a:t>
            </a:r>
            <a:r>
              <a:rPr lang="ru-RU" altLang="ru-RU" sz="1754" dirty="0">
                <a:solidFill>
                  <a:srgbClr val="000090"/>
                </a:solidFill>
                <a:latin typeface="Lucida Sans Unicode" panose="020B0602030504020204" pitchFamily="34" charset="0"/>
              </a:rPr>
              <a:t>;</a:t>
            </a:r>
          </a:p>
          <a:p>
            <a:pPr>
              <a:spcBef>
                <a:spcPct val="0"/>
              </a:spcBef>
              <a:spcAft>
                <a:spcPts val="554"/>
              </a:spcAft>
              <a:buClr>
                <a:srgbClr val="FF0033"/>
              </a:buClr>
              <a:buSzPct val="85000"/>
              <a:buFont typeface="Wingdings" panose="05000000000000000000" pitchFamily="2" charset="2"/>
              <a:buChar char=""/>
            </a:pPr>
            <a:r>
              <a:rPr lang="ru-RU" altLang="ru-RU" sz="1754" dirty="0">
                <a:solidFill>
                  <a:schemeClr val="accent2"/>
                </a:solidFill>
              </a:rPr>
              <a:t>Приобретение и использование исключительного права на средства индивидуализации – статья 14</a:t>
            </a:r>
            <a:r>
              <a:rPr lang="ru-RU" altLang="ru-RU" sz="1754" baseline="30000" dirty="0">
                <a:solidFill>
                  <a:schemeClr val="accent2"/>
                </a:solidFill>
              </a:rPr>
              <a:t>4</a:t>
            </a:r>
            <a:r>
              <a:rPr lang="ru-RU" altLang="ru-RU" sz="1754" dirty="0">
                <a:solidFill>
                  <a:schemeClr val="accent2"/>
                </a:solidFill>
              </a:rPr>
              <a:t>;</a:t>
            </a:r>
          </a:p>
          <a:p>
            <a:pPr>
              <a:spcBef>
                <a:spcPct val="0"/>
              </a:spcBef>
              <a:spcAft>
                <a:spcPts val="554"/>
              </a:spcAft>
              <a:buClr>
                <a:srgbClr val="FF0033"/>
              </a:buClr>
              <a:buSzPct val="85000"/>
              <a:buFont typeface="Wingdings" panose="05000000000000000000" pitchFamily="2" charset="2"/>
              <a:buChar char=""/>
            </a:pPr>
            <a:r>
              <a:rPr lang="ru-RU" altLang="ru-RU" sz="1754" dirty="0">
                <a:solidFill>
                  <a:schemeClr val="accent2"/>
                </a:solidFill>
              </a:rPr>
              <a:t>Продажа, обмен, иное введение в оборот товара с незаконным использованием результатов интеллектуальной деятельности – статья 14</a:t>
            </a:r>
            <a:r>
              <a:rPr lang="ru-RU" altLang="ru-RU" sz="1754" baseline="30000" dirty="0">
                <a:solidFill>
                  <a:schemeClr val="accent2"/>
                </a:solidFill>
              </a:rPr>
              <a:t>5</a:t>
            </a:r>
            <a:r>
              <a:rPr lang="ru-RU" altLang="ru-RU" sz="1754" dirty="0">
                <a:solidFill>
                  <a:schemeClr val="accent2"/>
                </a:solidFill>
              </a:rPr>
              <a:t>;</a:t>
            </a:r>
          </a:p>
          <a:p>
            <a:pPr>
              <a:spcBef>
                <a:spcPct val="0"/>
              </a:spcBef>
              <a:spcAft>
                <a:spcPts val="554"/>
              </a:spcAft>
              <a:buClr>
                <a:srgbClr val="FF0033"/>
              </a:buClr>
              <a:buSzPct val="85000"/>
              <a:buFont typeface="Wingdings" panose="05000000000000000000" pitchFamily="2" charset="2"/>
              <a:buChar char=""/>
            </a:pPr>
            <a:r>
              <a:rPr lang="ru-RU" altLang="ru-RU" sz="1754" dirty="0">
                <a:solidFill>
                  <a:schemeClr val="accent2"/>
                </a:solidFill>
              </a:rPr>
              <a:t>Смешение с деятельностью хозяйствующего субъекта-конкурента либо с его товарами или услугами – статья 14</a:t>
            </a:r>
            <a:r>
              <a:rPr lang="ru-RU" altLang="ru-RU" sz="1754" baseline="30000" dirty="0">
                <a:solidFill>
                  <a:schemeClr val="accent2"/>
                </a:solidFill>
              </a:rPr>
              <a:t>6</a:t>
            </a:r>
            <a:r>
              <a:rPr lang="ru-RU" altLang="ru-RU" sz="1754" dirty="0">
                <a:solidFill>
                  <a:schemeClr val="accent2"/>
                </a:solidFill>
              </a:rPr>
              <a:t>;</a:t>
            </a:r>
          </a:p>
          <a:p>
            <a:pPr>
              <a:spcBef>
                <a:spcPct val="0"/>
              </a:spcBef>
              <a:spcAft>
                <a:spcPts val="554"/>
              </a:spcAft>
              <a:buClr>
                <a:srgbClr val="FF0033"/>
              </a:buClr>
              <a:buSzPct val="85000"/>
              <a:buFont typeface="Wingdings" panose="05000000000000000000" pitchFamily="2" charset="2"/>
              <a:buChar char=""/>
            </a:pPr>
            <a:r>
              <a:rPr lang="ru-RU" altLang="ru-RU" sz="1754" dirty="0">
                <a:solidFill>
                  <a:schemeClr val="accent2"/>
                </a:solidFill>
              </a:rPr>
              <a:t>Незаконное получение, использование, разглашение информации, составляющей </a:t>
            </a:r>
            <a:r>
              <a:rPr lang="ru-RU" altLang="ru-RU" sz="1754" dirty="0">
                <a:solidFill>
                  <a:srgbClr val="000090"/>
                </a:solidFill>
              </a:rPr>
              <a:t>коммерческую, служебную или иную охраняемую законом тайну – статья 14</a:t>
            </a:r>
            <a:r>
              <a:rPr lang="ru-RU" altLang="ru-RU" sz="1754" baseline="30000" dirty="0">
                <a:solidFill>
                  <a:srgbClr val="000090"/>
                </a:solidFill>
              </a:rPr>
              <a:t>7</a:t>
            </a:r>
            <a:endParaRPr lang="ru-RU" altLang="ru-RU" sz="1754" dirty="0">
              <a:solidFill>
                <a:srgbClr val="000090"/>
              </a:solidFill>
            </a:endParaRPr>
          </a:p>
          <a:p>
            <a:pPr>
              <a:spcBef>
                <a:spcPct val="0"/>
              </a:spcBef>
              <a:spcAft>
                <a:spcPts val="1108"/>
              </a:spcAft>
              <a:buClr>
                <a:srgbClr val="FF0033"/>
              </a:buClr>
              <a:buSzPct val="85000"/>
              <a:buFont typeface="Wingdings" panose="05000000000000000000" pitchFamily="2" charset="2"/>
              <a:buChar char=""/>
            </a:pPr>
            <a:endParaRPr lang="ru-RU" altLang="ru-RU" sz="1662" dirty="0"/>
          </a:p>
          <a:p>
            <a:pPr>
              <a:spcBef>
                <a:spcPct val="0"/>
              </a:spcBef>
              <a:spcAft>
                <a:spcPts val="1108"/>
              </a:spcAft>
              <a:buClr>
                <a:srgbClr val="FF0033"/>
              </a:buClr>
              <a:buSzPct val="85000"/>
              <a:buFont typeface="Wingdings" panose="05000000000000000000" pitchFamily="2" charset="2"/>
              <a:buChar char=""/>
            </a:pPr>
            <a:endParaRPr lang="ru-RU" altLang="ru-RU" sz="1662" dirty="0">
              <a:solidFill>
                <a:srgbClr val="000090"/>
              </a:solidFill>
              <a:latin typeface="Lucida Sans Unicode" panose="020B0602030504020204" pitchFamily="34" charset="0"/>
            </a:endParaRPr>
          </a:p>
        </p:txBody>
      </p:sp>
      <p:sp>
        <p:nvSpPr>
          <p:cNvPr id="7173" name="Text Box 4"/>
          <p:cNvSpPr txBox="1">
            <a:spLocks noChangeArrowheads="1"/>
          </p:cNvSpPr>
          <p:nvPr/>
        </p:nvSpPr>
        <p:spPr bwMode="auto">
          <a:xfrm>
            <a:off x="1828801" y="6312877"/>
            <a:ext cx="6170735"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2215">
              <a:solidFill>
                <a:schemeClr val="tx1"/>
              </a:solidFill>
            </a:endParaRPr>
          </a:p>
        </p:txBody>
      </p:sp>
      <p:sp>
        <p:nvSpPr>
          <p:cNvPr id="7174" name="Text Box 5"/>
          <p:cNvSpPr txBox="1">
            <a:spLocks noChangeArrowheads="1"/>
          </p:cNvSpPr>
          <p:nvPr/>
        </p:nvSpPr>
        <p:spPr bwMode="auto">
          <a:xfrm>
            <a:off x="7008935"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EA4B535-1CE4-49A2-8377-AA390B712921}" type="slidenum">
              <a:rPr lang="ru-RU" altLang="ru-RU" sz="1477" b="1">
                <a:solidFill>
                  <a:srgbClr val="FFFFFF"/>
                </a:solidFill>
              </a:rPr>
              <a:pPr algn="r" eaLnBrk="1" hangingPunct="1">
                <a:spcBef>
                  <a:spcPct val="0"/>
                </a:spcBef>
                <a:buFontTx/>
                <a:buNone/>
              </a:pPr>
              <a:t>33</a:t>
            </a:fld>
            <a:endParaRPr lang="ru-RU" altLang="ru-RU" sz="1477" b="1">
              <a:solidFill>
                <a:srgbClr val="FFFFFF"/>
              </a:solidFill>
            </a:endParaRPr>
          </a:p>
        </p:txBody>
      </p:sp>
    </p:spTree>
    <p:extLst>
      <p:ext uri="{BB962C8B-B14F-4D97-AF65-F5344CB8AC3E}">
        <p14:creationId xmlns:p14="http://schemas.microsoft.com/office/powerpoint/2010/main" val="1121048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17282" y="3587262"/>
            <a:ext cx="8308731" cy="439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215"/>
          </a:p>
        </p:txBody>
      </p:sp>
      <p:sp>
        <p:nvSpPr>
          <p:cNvPr id="8195"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Формы недобросовестной конкуренции</a:t>
            </a:r>
            <a:r>
              <a:rPr lang="ru-RU" altLang="ru-RU" sz="2308" b="1">
                <a:solidFill>
                  <a:schemeClr val="bg1"/>
                </a:solidFill>
              </a:rPr>
              <a:t>:</a:t>
            </a:r>
          </a:p>
        </p:txBody>
      </p:sp>
      <p:sp>
        <p:nvSpPr>
          <p:cNvPr id="8196"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FB871569-C716-4CC3-B382-DF082BFC10CD}" type="slidenum">
              <a:rPr lang="ru-RU" altLang="ru-RU" sz="1477" b="1">
                <a:solidFill>
                  <a:schemeClr val="bg1"/>
                </a:solidFill>
              </a:rPr>
              <a:pPr algn="ctr" eaLnBrk="1" hangingPunct="1">
                <a:spcBef>
                  <a:spcPct val="0"/>
                </a:spcBef>
                <a:buFontTx/>
                <a:buNone/>
              </a:pPr>
              <a:t>34</a:t>
            </a:fld>
            <a:endParaRPr lang="ru-RU" altLang="ru-RU" sz="1477" b="1">
              <a:solidFill>
                <a:schemeClr val="bg1"/>
              </a:solidFill>
            </a:endParaRPr>
          </a:p>
        </p:txBody>
      </p:sp>
      <p:sp>
        <p:nvSpPr>
          <p:cNvPr id="31748" name="Text Box 5"/>
          <p:cNvSpPr txBox="1">
            <a:spLocks noChangeArrowheads="1"/>
          </p:cNvSpPr>
          <p:nvPr/>
        </p:nvSpPr>
        <p:spPr bwMode="auto">
          <a:xfrm>
            <a:off x="52754" y="1059474"/>
            <a:ext cx="9038492" cy="250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000" b="1" dirty="0"/>
              <a:t>Недобросовестная конкуренция в форме </a:t>
            </a:r>
            <a:r>
              <a:rPr lang="ru-RU" altLang="ru-RU" sz="2000" b="1" dirty="0" smtClean="0"/>
              <a:t>дискредитации (ст. 14.1)</a:t>
            </a:r>
            <a:endParaRPr lang="ru-RU" altLang="ru-RU" sz="2000" b="1" dirty="0"/>
          </a:p>
          <a:p>
            <a:pPr eaLnBrk="1" hangingPunct="1">
              <a:spcBef>
                <a:spcPct val="0"/>
              </a:spcBef>
              <a:buClr>
                <a:srgbClr val="993300"/>
              </a:buClr>
              <a:buSzPct val="200000"/>
              <a:buFont typeface="Wingdings" pitchFamily="2" charset="2"/>
              <a:buChar char="ü"/>
              <a:defRPr/>
            </a:pPr>
            <a:endParaRPr lang="ru-RU" altLang="ru-RU" sz="738" dirty="0">
              <a:solidFill>
                <a:schemeClr val="accent6"/>
              </a:solidFill>
            </a:endParaRPr>
          </a:p>
          <a:p>
            <a:pPr eaLnBrk="1" hangingPunct="1">
              <a:spcBef>
                <a:spcPct val="0"/>
              </a:spcBef>
              <a:buClr>
                <a:srgbClr val="993300"/>
              </a:buClr>
              <a:buSzPct val="200000"/>
              <a:buFont typeface="Wingdings" pitchFamily="2" charset="2"/>
              <a:buChar char="ü"/>
              <a:defRPr/>
            </a:pPr>
            <a:r>
              <a:rPr lang="ru-RU" altLang="ru-RU" sz="1846" dirty="0">
                <a:solidFill>
                  <a:schemeClr val="accent6"/>
                </a:solidFill>
              </a:rPr>
              <a:t>пресечение </a:t>
            </a:r>
            <a:r>
              <a:rPr lang="ru-RU" sz="1846" dirty="0"/>
              <a:t>распространения ложных, неточных или искаженных сведений, которые могут повлечь подрыв доверия клиентов потребителей или иных контрагентов) к конкуренту или его продукции и привлечение потребителей к собственной продукции нарушителя</a:t>
            </a:r>
          </a:p>
          <a:p>
            <a:pPr eaLnBrk="1" hangingPunct="1">
              <a:spcBef>
                <a:spcPct val="0"/>
              </a:spcBef>
              <a:buClr>
                <a:srgbClr val="993300"/>
              </a:buClr>
              <a:buSzPct val="200000"/>
              <a:buFont typeface="Wingdings" pitchFamily="2" charset="2"/>
              <a:buChar char="ü"/>
              <a:defRPr/>
            </a:pPr>
            <a:r>
              <a:rPr lang="ru-RU" sz="1846" dirty="0"/>
              <a:t>Доказыванию подлежат обстоятельства: а) факт распространения информации, б) ее недостоверность (ложность, неточность, искаженность) в) возможность причинения вреда (ущерба деловой репутации)</a:t>
            </a:r>
            <a:endParaRPr lang="ru-RU" altLang="ru-RU" sz="1846" dirty="0">
              <a:solidFill>
                <a:schemeClr val="accent6"/>
              </a:solidFill>
            </a:endParaRPr>
          </a:p>
        </p:txBody>
      </p:sp>
      <p:sp>
        <p:nvSpPr>
          <p:cNvPr id="5" name="Text Box 5"/>
          <p:cNvSpPr txBox="1">
            <a:spLocks noChangeArrowheads="1"/>
          </p:cNvSpPr>
          <p:nvPr/>
        </p:nvSpPr>
        <p:spPr bwMode="auto">
          <a:xfrm>
            <a:off x="104043" y="3587262"/>
            <a:ext cx="9039957" cy="253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215" b="1" dirty="0"/>
              <a:t>Признаки недостоверности информации</a:t>
            </a:r>
          </a:p>
          <a:p>
            <a:pPr eaLnBrk="1" hangingPunct="1">
              <a:spcBef>
                <a:spcPct val="0"/>
              </a:spcBef>
              <a:buClr>
                <a:srgbClr val="993300"/>
              </a:buClr>
              <a:buSzPct val="200000"/>
              <a:buFont typeface="Wingdings" pitchFamily="2" charset="2"/>
              <a:buChar char="ü"/>
              <a:defRPr/>
            </a:pPr>
            <a:endParaRPr lang="ru-RU" altLang="ru-RU" sz="738" dirty="0">
              <a:solidFill>
                <a:schemeClr val="accent6"/>
              </a:solidFill>
            </a:endParaRPr>
          </a:p>
          <a:p>
            <a:pPr eaLnBrk="1" hangingPunct="1">
              <a:spcBef>
                <a:spcPct val="0"/>
              </a:spcBef>
              <a:buClr>
                <a:srgbClr val="993300"/>
              </a:buClr>
              <a:buSzPct val="200000"/>
              <a:buFont typeface="Wingdings" pitchFamily="2" charset="2"/>
              <a:buChar char="ü"/>
              <a:defRPr/>
            </a:pPr>
            <a:r>
              <a:rPr lang="ru-RU" sz="1846" dirty="0">
                <a:solidFill>
                  <a:schemeClr val="accent6"/>
                </a:solidFill>
              </a:rPr>
              <a:t>Л</a:t>
            </a:r>
            <a:r>
              <a:rPr lang="ru-RU" sz="1846" dirty="0"/>
              <a:t>ожность – полное несоответствие информации действительному положению дел</a:t>
            </a:r>
          </a:p>
          <a:p>
            <a:pPr eaLnBrk="1" hangingPunct="1">
              <a:spcBef>
                <a:spcPct val="0"/>
              </a:spcBef>
              <a:buClr>
                <a:srgbClr val="993300"/>
              </a:buClr>
              <a:buSzPct val="200000"/>
              <a:buFont typeface="Wingdings" pitchFamily="2" charset="2"/>
              <a:buChar char="ü"/>
              <a:defRPr/>
            </a:pPr>
            <a:r>
              <a:rPr lang="ru-RU" sz="1846" dirty="0"/>
              <a:t>Искаженность – интерпретация информации применительно к конкуренту, влекущая неверное, негативное восприятие ее потребителями</a:t>
            </a:r>
          </a:p>
          <a:p>
            <a:pPr eaLnBrk="1" hangingPunct="1">
              <a:spcBef>
                <a:spcPct val="0"/>
              </a:spcBef>
              <a:buClr>
                <a:srgbClr val="993300"/>
              </a:buClr>
              <a:buSzPct val="200000"/>
              <a:buFont typeface="Wingdings" pitchFamily="2" charset="2"/>
              <a:buChar char="ü"/>
              <a:defRPr/>
            </a:pPr>
            <a:r>
              <a:rPr lang="ru-RU" sz="1846" dirty="0"/>
              <a:t>Неточность – распространение информации о конкуренте не в полном объеме, что не позволяет получить исчерпывающе верное представление о факте или событии</a:t>
            </a:r>
            <a:endParaRPr lang="ru-RU" altLang="ru-RU" sz="1846" dirty="0">
              <a:solidFill>
                <a:schemeClr val="accent6"/>
              </a:solidFill>
            </a:endParaRPr>
          </a:p>
        </p:txBody>
      </p:sp>
    </p:spTree>
    <p:extLst>
      <p:ext uri="{BB962C8B-B14F-4D97-AF65-F5344CB8AC3E}">
        <p14:creationId xmlns:p14="http://schemas.microsoft.com/office/powerpoint/2010/main" val="2138964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2046" y="3587262"/>
            <a:ext cx="8639908" cy="439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215"/>
          </a:p>
        </p:txBody>
      </p:sp>
      <p:sp>
        <p:nvSpPr>
          <p:cNvPr id="9219"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Формы недобросовестной конкуренции</a:t>
            </a:r>
            <a:r>
              <a:rPr lang="ru-RU" altLang="ru-RU" sz="2308" b="1">
                <a:solidFill>
                  <a:schemeClr val="bg1"/>
                </a:solidFill>
              </a:rPr>
              <a:t>:</a:t>
            </a:r>
          </a:p>
        </p:txBody>
      </p:sp>
      <p:sp>
        <p:nvSpPr>
          <p:cNvPr id="9220"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1D788CC5-8993-4A3A-9246-561E442C8398}" type="slidenum">
              <a:rPr lang="ru-RU" altLang="ru-RU" sz="1477" b="1">
                <a:solidFill>
                  <a:schemeClr val="bg1"/>
                </a:solidFill>
              </a:rPr>
              <a:pPr algn="ctr" eaLnBrk="1" hangingPunct="1">
                <a:spcBef>
                  <a:spcPct val="0"/>
                </a:spcBef>
                <a:buFontTx/>
                <a:buNone/>
              </a:pPr>
              <a:t>35</a:t>
            </a:fld>
            <a:endParaRPr lang="ru-RU" altLang="ru-RU" sz="1477" b="1">
              <a:solidFill>
                <a:schemeClr val="bg1"/>
              </a:solidFill>
            </a:endParaRPr>
          </a:p>
        </p:txBody>
      </p:sp>
      <p:sp>
        <p:nvSpPr>
          <p:cNvPr id="31748" name="Text Box 5"/>
          <p:cNvSpPr txBox="1">
            <a:spLocks noChangeArrowheads="1"/>
          </p:cNvSpPr>
          <p:nvPr/>
        </p:nvSpPr>
        <p:spPr bwMode="auto">
          <a:xfrm>
            <a:off x="1" y="908720"/>
            <a:ext cx="9036495" cy="26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000" b="1" dirty="0"/>
              <a:t>Недобросовестная конкуренция путем </a:t>
            </a:r>
            <a:r>
              <a:rPr lang="ru-RU" sz="2000" b="1" dirty="0"/>
              <a:t>введения в </a:t>
            </a:r>
            <a:r>
              <a:rPr lang="ru-RU" sz="2000" b="1" dirty="0" smtClean="0"/>
              <a:t>заблуждение (ст. 14.2)</a:t>
            </a:r>
            <a:endParaRPr lang="ru-RU" altLang="ru-RU" sz="738" dirty="0">
              <a:solidFill>
                <a:schemeClr val="accent6"/>
              </a:solidFill>
            </a:endParaRPr>
          </a:p>
          <a:p>
            <a:pPr eaLnBrk="1" hangingPunct="1">
              <a:spcBef>
                <a:spcPct val="0"/>
              </a:spcBef>
              <a:buClr>
                <a:srgbClr val="993300"/>
              </a:buClr>
              <a:buSzPct val="200000"/>
              <a:buFont typeface="Wingdings" pitchFamily="2" charset="2"/>
              <a:buChar char="ü"/>
              <a:defRPr/>
            </a:pPr>
            <a:r>
              <a:rPr lang="ru-RU" altLang="ru-RU" sz="1846" dirty="0">
                <a:solidFill>
                  <a:schemeClr val="accent6"/>
                </a:solidFill>
              </a:rPr>
              <a:t>пресечение </a:t>
            </a:r>
            <a:r>
              <a:rPr lang="ru-RU" sz="1846" dirty="0"/>
              <a:t>распространения позитивной информации о деятельности самого распространителя и/или его товара, когда распространяемая информация тем или иным образом не соответствует действительности;</a:t>
            </a:r>
          </a:p>
          <a:p>
            <a:pPr eaLnBrk="1" hangingPunct="1">
              <a:spcBef>
                <a:spcPct val="0"/>
              </a:spcBef>
              <a:buClr>
                <a:srgbClr val="993300"/>
              </a:buClr>
              <a:buSzPct val="200000"/>
              <a:buFont typeface="Wingdings" pitchFamily="2" charset="2"/>
              <a:buChar char="ü"/>
              <a:defRPr/>
            </a:pPr>
            <a:r>
              <a:rPr lang="ru-RU" sz="1846" dirty="0"/>
              <a:t>Если при дискредитации хозяйствующий субъект стремится опорочить своего конкурента и тем самым вызвать отток от него потребителей, то при введении в заблуждение распространяется позитивная информация о предполагаемом нарушителе или его товарах</a:t>
            </a:r>
            <a:endParaRPr lang="ru-RU" altLang="ru-RU" sz="1846" dirty="0">
              <a:solidFill>
                <a:schemeClr val="accent6"/>
              </a:solidFill>
            </a:endParaRPr>
          </a:p>
        </p:txBody>
      </p:sp>
      <p:sp>
        <p:nvSpPr>
          <p:cNvPr id="5" name="Text Box 5"/>
          <p:cNvSpPr txBox="1">
            <a:spLocks noChangeArrowheads="1"/>
          </p:cNvSpPr>
          <p:nvPr/>
        </p:nvSpPr>
        <p:spPr bwMode="auto">
          <a:xfrm>
            <a:off x="104043" y="3587262"/>
            <a:ext cx="9039957" cy="253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031" b="1" dirty="0"/>
              <a:t>У потребителя формируется ложное впечатление относительно</a:t>
            </a:r>
            <a:r>
              <a:rPr lang="ru-RU" altLang="ru-RU" sz="2215" b="1" dirty="0"/>
              <a:t>:</a:t>
            </a:r>
          </a:p>
          <a:p>
            <a:pPr eaLnBrk="1" hangingPunct="1">
              <a:spcBef>
                <a:spcPct val="0"/>
              </a:spcBef>
              <a:buClr>
                <a:srgbClr val="993300"/>
              </a:buClr>
              <a:buSzPct val="200000"/>
              <a:buFont typeface="Wingdings" pitchFamily="2" charset="2"/>
              <a:buChar char="ü"/>
              <a:defRPr/>
            </a:pPr>
            <a:endParaRPr lang="ru-RU" altLang="ru-RU" sz="738" dirty="0">
              <a:solidFill>
                <a:schemeClr val="accent6"/>
              </a:solidFill>
            </a:endParaRPr>
          </a:p>
          <a:p>
            <a:pPr eaLnBrk="1" hangingPunct="1">
              <a:spcBef>
                <a:spcPct val="0"/>
              </a:spcBef>
              <a:buClr>
                <a:srgbClr val="993300"/>
              </a:buClr>
              <a:buSzPct val="200000"/>
              <a:buFont typeface="Wingdings" pitchFamily="2" charset="2"/>
              <a:buChar char="ü"/>
              <a:defRPr/>
            </a:pPr>
            <a:r>
              <a:rPr lang="ru-RU" sz="1846" dirty="0"/>
              <a:t>качества и потребительских свойств товара, предлагаемого к продаже, его назначения, способов и условий его изготовления или применения, результатов, ожидаемых от использования такого, его пригодности для определенных целей</a:t>
            </a:r>
          </a:p>
          <a:p>
            <a:pPr eaLnBrk="1" hangingPunct="1">
              <a:spcBef>
                <a:spcPct val="0"/>
              </a:spcBef>
              <a:buClr>
                <a:srgbClr val="993300"/>
              </a:buClr>
              <a:buSzPct val="200000"/>
              <a:buFont typeface="Wingdings" pitchFamily="2" charset="2"/>
              <a:buChar char="ü"/>
              <a:defRPr/>
            </a:pPr>
            <a:r>
              <a:rPr lang="ru-RU" sz="1846" dirty="0"/>
              <a:t>количества товара, предлагаемого к продаже, наличия его на рынке, возможность приобретения на определенных условиях, размера спроса на него</a:t>
            </a:r>
          </a:p>
          <a:p>
            <a:pPr eaLnBrk="1" hangingPunct="1">
              <a:spcBef>
                <a:spcPct val="0"/>
              </a:spcBef>
              <a:buClr>
                <a:srgbClr val="993300"/>
              </a:buClr>
              <a:buSzPct val="200000"/>
              <a:buFont typeface="Wingdings" pitchFamily="2" charset="2"/>
              <a:buChar char="ü"/>
              <a:defRPr/>
            </a:pPr>
            <a:r>
              <a:rPr lang="ru-RU" sz="1846" dirty="0"/>
              <a:t>место производства, изготовителя товара, гарантийных обязательств,</a:t>
            </a:r>
          </a:p>
          <a:p>
            <a:pPr eaLnBrk="1" hangingPunct="1">
              <a:spcBef>
                <a:spcPct val="0"/>
              </a:spcBef>
              <a:buClr>
                <a:srgbClr val="993300"/>
              </a:buClr>
              <a:buSzPct val="200000"/>
              <a:buFont typeface="Wingdings" pitchFamily="2" charset="2"/>
              <a:buChar char="ü"/>
              <a:defRPr/>
            </a:pPr>
            <a:r>
              <a:rPr lang="ru-RU" sz="1846" dirty="0"/>
              <a:t>условий, на которых товар предлагается к продаже, в частности цены</a:t>
            </a:r>
            <a:endParaRPr lang="ru-RU" altLang="ru-RU" sz="1846" dirty="0">
              <a:solidFill>
                <a:schemeClr val="accent6"/>
              </a:solidFill>
            </a:endParaRPr>
          </a:p>
        </p:txBody>
      </p:sp>
    </p:spTree>
    <p:extLst>
      <p:ext uri="{BB962C8B-B14F-4D97-AF65-F5344CB8AC3E}">
        <p14:creationId xmlns:p14="http://schemas.microsoft.com/office/powerpoint/2010/main" val="1950741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Формы недобросовестной конкуренции</a:t>
            </a:r>
            <a:r>
              <a:rPr lang="ru-RU" altLang="ru-RU" sz="2308" b="1">
                <a:solidFill>
                  <a:schemeClr val="bg1"/>
                </a:solidFill>
              </a:rPr>
              <a:t>:</a:t>
            </a:r>
          </a:p>
        </p:txBody>
      </p:sp>
      <p:sp>
        <p:nvSpPr>
          <p:cNvPr id="10243"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3F463EA5-BBC6-4D1C-A3D6-B1EBE6CECE02}" type="slidenum">
              <a:rPr lang="ru-RU" altLang="ru-RU" sz="1477" b="1">
                <a:solidFill>
                  <a:schemeClr val="bg1"/>
                </a:solidFill>
              </a:rPr>
              <a:pPr algn="ctr" eaLnBrk="1" hangingPunct="1">
                <a:spcBef>
                  <a:spcPct val="0"/>
                </a:spcBef>
                <a:buFontTx/>
                <a:buNone/>
              </a:pPr>
              <a:t>36</a:t>
            </a:fld>
            <a:endParaRPr lang="ru-RU" altLang="ru-RU" sz="1477" b="1">
              <a:solidFill>
                <a:schemeClr val="bg1"/>
              </a:solidFill>
            </a:endParaRPr>
          </a:p>
        </p:txBody>
      </p:sp>
      <p:sp>
        <p:nvSpPr>
          <p:cNvPr id="31748" name="Text Box 5"/>
          <p:cNvSpPr txBox="1">
            <a:spLocks noChangeArrowheads="1"/>
          </p:cNvSpPr>
          <p:nvPr/>
        </p:nvSpPr>
        <p:spPr bwMode="auto">
          <a:xfrm>
            <a:off x="52754" y="1235320"/>
            <a:ext cx="9091246" cy="526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000" b="1" dirty="0"/>
              <a:t>Недобросовестная конкуренция</a:t>
            </a:r>
          </a:p>
          <a:p>
            <a:pPr algn="ctr" eaLnBrk="1" hangingPunct="1">
              <a:spcBef>
                <a:spcPct val="0"/>
              </a:spcBef>
              <a:buClr>
                <a:srgbClr val="993300"/>
              </a:buClr>
              <a:buSzPct val="200000"/>
              <a:buFontTx/>
              <a:buNone/>
              <a:defRPr/>
            </a:pPr>
            <a:r>
              <a:rPr lang="ru-RU" altLang="ru-RU" sz="2000" b="1" dirty="0"/>
              <a:t>в форме некорректного </a:t>
            </a:r>
            <a:r>
              <a:rPr lang="ru-RU" altLang="ru-RU" sz="2000" b="1" dirty="0" smtClean="0"/>
              <a:t>сравнения (ст. 14.3)</a:t>
            </a:r>
            <a:endParaRPr lang="ru-RU" altLang="ru-RU" sz="2000" b="1" dirty="0"/>
          </a:p>
          <a:p>
            <a:pPr eaLnBrk="1" hangingPunct="1">
              <a:spcBef>
                <a:spcPct val="0"/>
              </a:spcBef>
              <a:buClr>
                <a:srgbClr val="993300"/>
              </a:buClr>
              <a:buSzPct val="200000"/>
              <a:buFont typeface="Wingdings" pitchFamily="2" charset="2"/>
              <a:buChar char="ü"/>
              <a:defRPr/>
            </a:pPr>
            <a:endParaRPr lang="ru-RU" altLang="ru-RU" sz="738" dirty="0">
              <a:solidFill>
                <a:schemeClr val="accent6"/>
              </a:solidFill>
            </a:endParaRPr>
          </a:p>
          <a:p>
            <a:pPr eaLnBrk="1" hangingPunct="1">
              <a:spcBef>
                <a:spcPct val="0"/>
              </a:spcBef>
              <a:buClr>
                <a:srgbClr val="993300"/>
              </a:buClr>
              <a:buSzPct val="200000"/>
              <a:buFont typeface="Wingdings" pitchFamily="2" charset="2"/>
              <a:buChar char="ü"/>
              <a:defRPr/>
            </a:pPr>
            <a:r>
              <a:rPr lang="ru-RU" sz="2215" dirty="0"/>
              <a:t>сравнение путем использования слов или обозначений, создающих впечатление о превосходстве товара (или) («лучший», «первый», «номер один», «самый», «только», «единственный», иных) без указания конкретных характеристик или при их искажении (в отношении неограниченного круга хозяйствующих субъектов – конкурентов или товаров);</a:t>
            </a:r>
          </a:p>
          <a:p>
            <a:pPr eaLnBrk="1" hangingPunct="1">
              <a:spcBef>
                <a:spcPct val="0"/>
              </a:spcBef>
              <a:buClr>
                <a:srgbClr val="993300"/>
              </a:buClr>
              <a:buSzPct val="200000"/>
              <a:buFont typeface="Wingdings" pitchFamily="2" charset="2"/>
              <a:buChar char="ü"/>
              <a:defRPr/>
            </a:pPr>
            <a:r>
              <a:rPr lang="ru-RU" sz="2215" dirty="0"/>
              <a:t>сравнение, в котором отсутствует указание конкретных сравниваемых характеристик либо результаты сравнения не могут быть объективно проверены (некорректное сравнение с конкретным хозяйствующим субъектом – конкурентом (товаром);</a:t>
            </a:r>
          </a:p>
          <a:p>
            <a:pPr eaLnBrk="1" hangingPunct="1">
              <a:spcBef>
                <a:spcPct val="0"/>
              </a:spcBef>
              <a:buClr>
                <a:srgbClr val="993300"/>
              </a:buClr>
              <a:buSzPct val="200000"/>
              <a:buFont typeface="Wingdings" pitchFamily="2" charset="2"/>
              <a:buChar char="ü"/>
              <a:defRPr/>
            </a:pPr>
            <a:r>
              <a:rPr lang="ru-RU" sz="2215" dirty="0"/>
              <a:t>сравнение, основанное исключительно на незначительных или несопоставимых фактах</a:t>
            </a:r>
          </a:p>
          <a:p>
            <a:pPr eaLnBrk="1" hangingPunct="1">
              <a:spcBef>
                <a:spcPct val="0"/>
              </a:spcBef>
              <a:buClr>
                <a:srgbClr val="993300"/>
              </a:buClr>
              <a:buSzPct val="200000"/>
              <a:buFont typeface="Wingdings" pitchFamily="2" charset="2"/>
              <a:buChar char="ü"/>
              <a:defRPr/>
            </a:pPr>
            <a:endParaRPr lang="ru-RU" altLang="ru-RU" sz="1846" dirty="0">
              <a:solidFill>
                <a:schemeClr val="accent6"/>
              </a:solidFill>
            </a:endParaRPr>
          </a:p>
        </p:txBody>
      </p:sp>
    </p:spTree>
    <p:extLst>
      <p:ext uri="{BB962C8B-B14F-4D97-AF65-F5344CB8AC3E}">
        <p14:creationId xmlns:p14="http://schemas.microsoft.com/office/powerpoint/2010/main" val="1653580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Формы недобросовестной конкуренции</a:t>
            </a:r>
            <a:r>
              <a:rPr lang="ru-RU" altLang="ru-RU" sz="2308" b="1">
                <a:solidFill>
                  <a:schemeClr val="bg1"/>
                </a:solidFill>
              </a:rPr>
              <a:t>:</a:t>
            </a:r>
          </a:p>
        </p:txBody>
      </p:sp>
      <p:sp>
        <p:nvSpPr>
          <p:cNvPr id="13315"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857F420B-10FD-47EC-9A6B-A715484AF20A}" type="slidenum">
              <a:rPr lang="ru-RU" altLang="ru-RU" sz="1477" b="1">
                <a:solidFill>
                  <a:schemeClr val="bg1"/>
                </a:solidFill>
              </a:rPr>
              <a:pPr algn="ctr" eaLnBrk="1" hangingPunct="1">
                <a:spcBef>
                  <a:spcPct val="0"/>
                </a:spcBef>
                <a:buFontTx/>
                <a:buNone/>
              </a:pPr>
              <a:t>37</a:t>
            </a:fld>
            <a:endParaRPr lang="ru-RU" altLang="ru-RU" sz="1477" b="1">
              <a:solidFill>
                <a:schemeClr val="bg1"/>
              </a:solidFill>
            </a:endParaRPr>
          </a:p>
        </p:txBody>
      </p:sp>
      <p:sp>
        <p:nvSpPr>
          <p:cNvPr id="31748" name="Text Box 5"/>
          <p:cNvSpPr txBox="1">
            <a:spLocks noChangeArrowheads="1"/>
          </p:cNvSpPr>
          <p:nvPr/>
        </p:nvSpPr>
        <p:spPr bwMode="auto">
          <a:xfrm>
            <a:off x="317989" y="1059474"/>
            <a:ext cx="8644303" cy="50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sz="2000" b="1" dirty="0"/>
              <a:t>Запрет на недобросовестную конкуренцию, связанную с приобретением и использованием исключительного права на средства индивидуализации юридического лица, товаров, работ, </a:t>
            </a:r>
            <a:r>
              <a:rPr lang="ru-RU" sz="2000" b="1" dirty="0" smtClean="0"/>
              <a:t>услуг (ст. 14.4)</a:t>
            </a:r>
            <a:endParaRPr lang="ru-RU" sz="2000" b="1" dirty="0"/>
          </a:p>
          <a:p>
            <a:pPr algn="ctr" eaLnBrk="1" hangingPunct="1">
              <a:spcBef>
                <a:spcPct val="0"/>
              </a:spcBef>
              <a:buClr>
                <a:srgbClr val="993300"/>
              </a:buClr>
              <a:buSzPct val="200000"/>
              <a:buFontTx/>
              <a:buNone/>
              <a:defRPr/>
            </a:pPr>
            <a:endParaRPr lang="ru-RU" altLang="ru-RU" sz="738" b="1" dirty="0"/>
          </a:p>
          <a:p>
            <a:pPr eaLnBrk="1" hangingPunct="1">
              <a:spcBef>
                <a:spcPct val="0"/>
              </a:spcBef>
              <a:buClr>
                <a:srgbClr val="993300"/>
              </a:buClr>
              <a:buSzPct val="200000"/>
              <a:buFont typeface="Wingdings" pitchFamily="2" charset="2"/>
              <a:buChar char="ü"/>
              <a:defRPr/>
            </a:pPr>
            <a:r>
              <a:rPr lang="ru-RU" altLang="ru-RU" sz="2031" dirty="0">
                <a:solidFill>
                  <a:schemeClr val="tx1"/>
                </a:solidFill>
              </a:rPr>
              <a:t> </a:t>
            </a:r>
            <a:r>
              <a:rPr lang="ru-RU" altLang="ru-RU" sz="1846" dirty="0">
                <a:solidFill>
                  <a:schemeClr val="accent6"/>
                </a:solidFill>
              </a:rPr>
              <a:t>предусматривает пресечение действий, направленных преимущественно на препятствование предпринимательской деятельности иных хозяйствующих субъектов-конкурентов посредством приобретения прав на средства </a:t>
            </a:r>
            <a:r>
              <a:rPr lang="ru-RU" sz="1846" dirty="0"/>
              <a:t>индивидуализации юридического лица, товаров, работ, услуг, и реализации этих прав</a:t>
            </a:r>
            <a:endParaRPr lang="ru-RU" altLang="ru-RU" sz="1662" dirty="0">
              <a:solidFill>
                <a:schemeClr val="accent6"/>
              </a:solidFill>
            </a:endParaRPr>
          </a:p>
          <a:p>
            <a:pPr eaLnBrk="1" hangingPunct="1">
              <a:spcBef>
                <a:spcPct val="0"/>
              </a:spcBef>
              <a:buClr>
                <a:srgbClr val="993300"/>
              </a:buClr>
              <a:buSzPct val="200000"/>
              <a:buFont typeface="Wingdings" pitchFamily="2" charset="2"/>
              <a:buChar char="ü"/>
              <a:defRPr/>
            </a:pPr>
            <a:r>
              <a:rPr lang="ru-RU" altLang="ru-RU" sz="1846" dirty="0">
                <a:solidFill>
                  <a:schemeClr val="accent6"/>
                </a:solidFill>
              </a:rPr>
              <a:t>Состав недобросовестной конкуренции и направление применения данной нормы соответствуют ранее действующей редакции части 2 статьи 14 Закона о защите конкуренции</a:t>
            </a:r>
          </a:p>
          <a:p>
            <a:pPr eaLnBrk="1" hangingPunct="1">
              <a:spcBef>
                <a:spcPct val="0"/>
              </a:spcBef>
              <a:buClr>
                <a:srgbClr val="993300"/>
              </a:buClr>
              <a:buSzPct val="200000"/>
              <a:buFont typeface="Wingdings" pitchFamily="2" charset="2"/>
              <a:buChar char="ü"/>
              <a:defRPr/>
            </a:pPr>
            <a:r>
              <a:rPr lang="ru-RU" sz="1846" dirty="0"/>
              <a:t>Прямо указано на право заинтересованного лица направлять соответствующее решение антимонопольного органа в федеральный орган исполнительной власти по интеллектуальной собственности для признания недействительным предоставления правовой охраны товарному знаку</a:t>
            </a:r>
            <a:endParaRPr lang="ru-RU" altLang="ru-RU" sz="1846" dirty="0">
              <a:solidFill>
                <a:schemeClr val="accent6"/>
              </a:solidFill>
            </a:endParaRPr>
          </a:p>
        </p:txBody>
      </p:sp>
    </p:spTree>
    <p:extLst>
      <p:ext uri="{BB962C8B-B14F-4D97-AF65-F5344CB8AC3E}">
        <p14:creationId xmlns:p14="http://schemas.microsoft.com/office/powerpoint/2010/main" val="1110807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263769"/>
            <a:ext cx="9144000" cy="599343"/>
          </a:xfrm>
          <a:prstGeom prst="rect">
            <a:avLst/>
          </a:prstGeom>
          <a:noFill/>
          <a:ln w="9525">
            <a:noFill/>
            <a:round/>
            <a:headEnd/>
            <a:tailEnd/>
          </a:ln>
        </p:spPr>
        <p:txBody>
          <a:bodyPr lIns="83077" tIns="43200" rIns="83077" bIns="43200" anchor="ctr"/>
          <a:lstStyle/>
          <a:p>
            <a: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a:pPr>
            <a:r>
              <a:rPr lang="ru-RU" sz="2215" b="1" dirty="0">
                <a:solidFill>
                  <a:schemeClr val="bg1"/>
                </a:solidFill>
                <a:latin typeface="+mj-lt"/>
                <a:ea typeface="ＭＳ Ｐゴシック" charset="-128"/>
                <a:cs typeface="Times New Roman" pitchFamily="18" charset="0"/>
              </a:rPr>
              <a:t>Механизм защиты по статье 14</a:t>
            </a:r>
            <a:r>
              <a:rPr lang="ru-RU" sz="2215" b="1" baseline="30000" dirty="0">
                <a:solidFill>
                  <a:schemeClr val="bg1"/>
                </a:solidFill>
                <a:latin typeface="+mj-lt"/>
                <a:ea typeface="ＭＳ Ｐゴシック" charset="-128"/>
                <a:cs typeface="Times New Roman" pitchFamily="18" charset="0"/>
              </a:rPr>
              <a:t>4</a:t>
            </a:r>
            <a:r>
              <a:rPr lang="ru-RU" sz="2215" b="1" dirty="0">
                <a:solidFill>
                  <a:schemeClr val="bg1"/>
                </a:solidFill>
                <a:latin typeface="+mj-lt"/>
                <a:ea typeface="ＭＳ Ｐゴシック" charset="-128"/>
                <a:cs typeface="Times New Roman" pitchFamily="18" charset="0"/>
              </a:rPr>
              <a:t> Закона о защите конкуренции</a:t>
            </a:r>
          </a:p>
        </p:txBody>
      </p:sp>
      <p:sp>
        <p:nvSpPr>
          <p:cNvPr id="15363"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EA19286-47F3-455C-A3FC-F237FEDC3DBD}" type="slidenum">
              <a:rPr lang="ru-RU" altLang="ru-RU" sz="1477" b="1">
                <a:solidFill>
                  <a:schemeClr val="bg1"/>
                </a:solidFill>
              </a:rPr>
              <a:pPr algn="r" eaLnBrk="1" hangingPunct="1">
                <a:spcBef>
                  <a:spcPct val="0"/>
                </a:spcBef>
                <a:buFontTx/>
                <a:buNone/>
              </a:pPr>
              <a:t>38</a:t>
            </a:fld>
            <a:endParaRPr lang="ru-RU" altLang="ru-RU" sz="1477" b="1">
              <a:solidFill>
                <a:schemeClr val="bg1"/>
              </a:solidFill>
            </a:endParaRPr>
          </a:p>
        </p:txBody>
      </p:sp>
      <p:sp>
        <p:nvSpPr>
          <p:cNvPr id="15364" name="Text Box 6"/>
          <p:cNvSpPr txBox="1">
            <a:spLocks noChangeArrowheads="1"/>
          </p:cNvSpPr>
          <p:nvPr/>
        </p:nvSpPr>
        <p:spPr bwMode="auto">
          <a:xfrm>
            <a:off x="1828800" y="6312877"/>
            <a:ext cx="61722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ru-RU" sz="2215">
              <a:solidFill>
                <a:schemeClr val="tx1"/>
              </a:solidFill>
            </a:endParaRPr>
          </a:p>
        </p:txBody>
      </p:sp>
      <p:sp>
        <p:nvSpPr>
          <p:cNvPr id="11269" name="AutoShape 8"/>
          <p:cNvSpPr>
            <a:spLocks noChangeArrowheads="1"/>
          </p:cNvSpPr>
          <p:nvPr/>
        </p:nvSpPr>
        <p:spPr bwMode="auto">
          <a:xfrm>
            <a:off x="285750" y="1318846"/>
            <a:ext cx="2923442" cy="2176097"/>
          </a:xfrm>
          <a:prstGeom prst="roundRect">
            <a:avLst>
              <a:gd name="adj" fmla="val 16667"/>
            </a:avLst>
          </a:prstGeom>
          <a:solidFill>
            <a:srgbClr val="FFCCFF"/>
          </a:solidFill>
          <a:ln w="9525">
            <a:solidFill>
              <a:schemeClr val="tx1"/>
            </a:solidFill>
            <a:round/>
            <a:headEnd/>
            <a:tailEnd/>
          </a:ln>
        </p:spPr>
        <p:txBody>
          <a:bodyPr anchor="ctr"/>
          <a:lstStyle/>
          <a:p>
            <a:pPr>
              <a:defRPr/>
            </a:pPr>
            <a:endParaRPr lang="ru-RU" sz="1846" dirty="0">
              <a:solidFill>
                <a:schemeClr val="accent6"/>
              </a:solidFill>
              <a:latin typeface="Times New Roman" pitchFamily="18" charset="0"/>
              <a:ea typeface="ＭＳ Ｐゴシック" charset="-128"/>
            </a:endParaRPr>
          </a:p>
          <a:p>
            <a:pPr>
              <a:defRPr/>
            </a:pPr>
            <a:r>
              <a:rPr lang="ru-RU" sz="2215" b="1" dirty="0">
                <a:solidFill>
                  <a:schemeClr val="accent6"/>
                </a:solidFill>
                <a:ea typeface="ＭＳ Ｐゴシック" charset="-128"/>
                <a:cs typeface="Times New Roman" pitchFamily="18" charset="0"/>
              </a:rPr>
              <a:t>Статья 14</a:t>
            </a:r>
            <a:r>
              <a:rPr lang="ru-RU" sz="2215" b="1" baseline="30000" dirty="0">
                <a:solidFill>
                  <a:schemeClr val="accent6"/>
                </a:solidFill>
                <a:ea typeface="ＭＳ Ｐゴシック" charset="-128"/>
                <a:cs typeface="Times New Roman" pitchFamily="18" charset="0"/>
              </a:rPr>
              <a:t>4</a:t>
            </a:r>
            <a:r>
              <a:rPr lang="ru-RU" sz="2215" b="1" dirty="0">
                <a:solidFill>
                  <a:schemeClr val="accent6"/>
                </a:solidFill>
                <a:ea typeface="ＭＳ Ｐゴシック" charset="-128"/>
                <a:cs typeface="Times New Roman" pitchFamily="18" charset="0"/>
              </a:rPr>
              <a:t> </a:t>
            </a:r>
            <a:r>
              <a:rPr lang="ru-RU" sz="2215" b="1" dirty="0">
                <a:solidFill>
                  <a:srgbClr val="000090"/>
                </a:solidFill>
                <a:latin typeface="+mn-lt"/>
                <a:cs typeface="ＭＳ Ｐゴシック" charset="-128"/>
              </a:rPr>
              <a:t>Закона </a:t>
            </a:r>
          </a:p>
          <a:p>
            <a:pPr>
              <a:defRPr/>
            </a:pPr>
            <a:r>
              <a:rPr lang="ru-RU" sz="2215" b="1" dirty="0">
                <a:solidFill>
                  <a:srgbClr val="000090"/>
                </a:solidFill>
                <a:latin typeface="+mn-lt"/>
                <a:cs typeface="ＭＳ Ｐゴシック" charset="-128"/>
              </a:rPr>
              <a:t>«О защите конкуренции»</a:t>
            </a:r>
          </a:p>
          <a:p>
            <a:pPr>
              <a:defRPr/>
            </a:pPr>
            <a:endParaRPr lang="ru-RU" sz="1477" dirty="0">
              <a:ea typeface="ＭＳ Ｐゴシック" charset="-128"/>
            </a:endParaRPr>
          </a:p>
          <a:p>
            <a:pPr>
              <a:defRPr/>
            </a:pPr>
            <a:endParaRPr lang="ru-RU" sz="1477" dirty="0">
              <a:ea typeface="ＭＳ Ｐゴシック" charset="-128"/>
            </a:endParaRPr>
          </a:p>
        </p:txBody>
      </p:sp>
      <p:sp>
        <p:nvSpPr>
          <p:cNvPr id="11270" name="AutoShape 9"/>
          <p:cNvSpPr>
            <a:spLocks noChangeArrowheads="1"/>
          </p:cNvSpPr>
          <p:nvPr/>
        </p:nvSpPr>
        <p:spPr bwMode="auto">
          <a:xfrm>
            <a:off x="4633546" y="1318847"/>
            <a:ext cx="4319954" cy="4850423"/>
          </a:xfrm>
          <a:prstGeom prst="roundRect">
            <a:avLst>
              <a:gd name="adj" fmla="val 16667"/>
            </a:avLst>
          </a:prstGeom>
          <a:solidFill>
            <a:schemeClr val="accent6">
              <a:lumMod val="20000"/>
              <a:lumOff val="80000"/>
            </a:schemeClr>
          </a:solidFill>
          <a:ln w="9525">
            <a:solidFill>
              <a:schemeClr val="tx1"/>
            </a:solidFill>
            <a:round/>
            <a:headEnd/>
            <a:tailEnd/>
          </a:ln>
        </p:spPr>
        <p:txBody>
          <a:bodyPr lIns="33231" tIns="33231" rIns="33231" bIns="33231" anchor="ctr"/>
          <a:lstStyle/>
          <a:p>
            <a:pPr>
              <a:defRPr/>
            </a:pPr>
            <a:endParaRPr lang="ru-RU" sz="1846" dirty="0">
              <a:latin typeface="Times New Roman" pitchFamily="18" charset="0"/>
              <a:ea typeface="ＭＳ Ｐゴシック" charset="-128"/>
            </a:endParaRPr>
          </a:p>
          <a:p>
            <a:pPr algn="ctr">
              <a:defRPr/>
            </a:pPr>
            <a:r>
              <a:rPr lang="ru-RU" sz="1846" b="1" dirty="0">
                <a:solidFill>
                  <a:srgbClr val="000090"/>
                </a:solidFill>
                <a:latin typeface="+mn-lt"/>
                <a:cs typeface="ＭＳ Ｐゴシック" charset="-128"/>
              </a:rPr>
              <a:t>П. 6 ч. 2 ст. 1512 ГК РФ: </a:t>
            </a:r>
          </a:p>
          <a:p>
            <a:pPr algn="ctr">
              <a:defRPr/>
            </a:pPr>
            <a:r>
              <a:rPr lang="ru-RU" sz="1846" b="1" dirty="0">
                <a:solidFill>
                  <a:srgbClr val="000090"/>
                </a:solidFill>
                <a:latin typeface="+mn-lt"/>
                <a:cs typeface="ＭＳ Ｐゴシック" charset="-128"/>
              </a:rPr>
              <a:t>предоставление </a:t>
            </a:r>
          </a:p>
          <a:p>
            <a:pPr algn="ctr">
              <a:defRPr/>
            </a:pPr>
            <a:r>
              <a:rPr lang="ru-RU" sz="1846" b="1" dirty="0">
                <a:solidFill>
                  <a:srgbClr val="000090"/>
                </a:solidFill>
                <a:latin typeface="+mn-lt"/>
                <a:cs typeface="ＭＳ Ｐゴシック" charset="-128"/>
              </a:rPr>
              <a:t>правовой охраны товарному </a:t>
            </a:r>
          </a:p>
          <a:p>
            <a:pPr algn="ctr">
              <a:defRPr/>
            </a:pPr>
            <a:r>
              <a:rPr lang="ru-RU" sz="1846" b="1" dirty="0">
                <a:solidFill>
                  <a:srgbClr val="000090"/>
                </a:solidFill>
                <a:latin typeface="+mn-lt"/>
                <a:cs typeface="ＭＳ Ｐゴシック" charset="-128"/>
              </a:rPr>
              <a:t>знаку может быть оспорено и </a:t>
            </a:r>
          </a:p>
          <a:p>
            <a:pPr algn="ctr">
              <a:defRPr/>
            </a:pPr>
            <a:r>
              <a:rPr lang="ru-RU" sz="1846" b="1" dirty="0">
                <a:solidFill>
                  <a:srgbClr val="000090"/>
                </a:solidFill>
                <a:latin typeface="+mn-lt"/>
                <a:cs typeface="ＭＳ Ｐゴシック" charset="-128"/>
              </a:rPr>
              <a:t>признано недействительным </a:t>
            </a:r>
          </a:p>
          <a:p>
            <a:pPr algn="ctr">
              <a:defRPr/>
            </a:pPr>
            <a:r>
              <a:rPr lang="ru-RU" sz="1846" b="1" dirty="0">
                <a:solidFill>
                  <a:srgbClr val="000090"/>
                </a:solidFill>
                <a:latin typeface="+mn-lt"/>
                <a:cs typeface="ＭＳ Ｐゴシック" charset="-128"/>
              </a:rPr>
              <a:t>полностью или частично в</a:t>
            </a:r>
          </a:p>
          <a:p>
            <a:pPr algn="ctr">
              <a:defRPr/>
            </a:pPr>
            <a:r>
              <a:rPr lang="ru-RU" sz="1846" b="1" dirty="0">
                <a:solidFill>
                  <a:srgbClr val="000090"/>
                </a:solidFill>
                <a:latin typeface="+mn-lt"/>
                <a:cs typeface="ＭＳ Ｐゴシック" charset="-128"/>
              </a:rPr>
              <a:t> течение всего срока действия</a:t>
            </a:r>
          </a:p>
          <a:p>
            <a:pPr algn="ctr">
              <a:defRPr/>
            </a:pPr>
            <a:r>
              <a:rPr lang="ru-RU" sz="1846" b="1" dirty="0">
                <a:solidFill>
                  <a:srgbClr val="000090"/>
                </a:solidFill>
                <a:latin typeface="+mn-lt"/>
                <a:cs typeface="ＭＳ Ｐゴシック" charset="-128"/>
              </a:rPr>
              <a:t> правовой охраны, если связанные</a:t>
            </a:r>
          </a:p>
          <a:p>
            <a:pPr algn="ctr">
              <a:defRPr/>
            </a:pPr>
            <a:r>
              <a:rPr lang="ru-RU" sz="1846" b="1" dirty="0">
                <a:solidFill>
                  <a:srgbClr val="000090"/>
                </a:solidFill>
                <a:latin typeface="+mn-lt"/>
                <a:cs typeface="ＭＳ Ｐゴシック" charset="-128"/>
              </a:rPr>
              <a:t> с государственной регистрацией</a:t>
            </a:r>
          </a:p>
          <a:p>
            <a:pPr algn="ctr">
              <a:defRPr/>
            </a:pPr>
            <a:r>
              <a:rPr lang="ru-RU" sz="1846" b="1" dirty="0">
                <a:solidFill>
                  <a:srgbClr val="000090"/>
                </a:solidFill>
                <a:latin typeface="+mn-lt"/>
                <a:cs typeface="ＭＳ Ｐゴシック" charset="-128"/>
              </a:rPr>
              <a:t> товарного знака действия </a:t>
            </a:r>
          </a:p>
          <a:p>
            <a:pPr algn="ctr">
              <a:defRPr/>
            </a:pPr>
            <a:r>
              <a:rPr lang="ru-RU" sz="1846" b="1" dirty="0">
                <a:solidFill>
                  <a:srgbClr val="000090"/>
                </a:solidFill>
                <a:latin typeface="+mn-lt"/>
                <a:cs typeface="ＭＳ Ｐゴシック" charset="-128"/>
              </a:rPr>
              <a:t>правообладателя признаны</a:t>
            </a:r>
          </a:p>
          <a:p>
            <a:pPr algn="ctr">
              <a:defRPr/>
            </a:pPr>
            <a:r>
              <a:rPr lang="ru-RU" sz="1846" b="1" dirty="0">
                <a:solidFill>
                  <a:srgbClr val="000090"/>
                </a:solidFill>
                <a:latin typeface="+mn-lt"/>
                <a:cs typeface="ＭＳ Ｐゴシック" charset="-128"/>
              </a:rPr>
              <a:t>в установленном порядке </a:t>
            </a:r>
          </a:p>
          <a:p>
            <a:pPr algn="ctr">
              <a:defRPr/>
            </a:pPr>
            <a:r>
              <a:rPr lang="ru-RU" sz="1846" b="1" dirty="0">
                <a:solidFill>
                  <a:srgbClr val="000090"/>
                </a:solidFill>
                <a:latin typeface="+mn-lt"/>
                <a:cs typeface="ＭＳ Ｐゴシック" charset="-128"/>
              </a:rPr>
              <a:t>злоупотреблением правом </a:t>
            </a:r>
          </a:p>
          <a:p>
            <a:pPr algn="ctr">
              <a:defRPr/>
            </a:pPr>
            <a:r>
              <a:rPr lang="ru-RU" sz="1846" b="1" dirty="0">
                <a:solidFill>
                  <a:srgbClr val="000090"/>
                </a:solidFill>
                <a:latin typeface="+mn-lt"/>
                <a:cs typeface="ＭＳ Ｐゴシック" charset="-128"/>
              </a:rPr>
              <a:t>либо недобросовестной </a:t>
            </a:r>
          </a:p>
          <a:p>
            <a:pPr algn="ctr">
              <a:defRPr/>
            </a:pPr>
            <a:r>
              <a:rPr lang="ru-RU" sz="1846" b="1" dirty="0">
                <a:solidFill>
                  <a:srgbClr val="000090"/>
                </a:solidFill>
                <a:latin typeface="+mn-lt"/>
                <a:cs typeface="ＭＳ Ｐゴシック" charset="-128"/>
              </a:rPr>
              <a:t>конкуренцией </a:t>
            </a:r>
          </a:p>
          <a:p>
            <a:pPr>
              <a:defRPr/>
            </a:pPr>
            <a:endParaRPr lang="ru-RU" sz="1846" b="1" dirty="0">
              <a:solidFill>
                <a:srgbClr val="000090"/>
              </a:solidFill>
              <a:latin typeface="+mn-lt"/>
              <a:cs typeface="ＭＳ Ｐゴシック" charset="-128"/>
            </a:endParaRPr>
          </a:p>
        </p:txBody>
      </p:sp>
      <p:sp>
        <p:nvSpPr>
          <p:cNvPr id="15367" name="Line 11"/>
          <p:cNvSpPr>
            <a:spLocks noChangeShapeType="1"/>
          </p:cNvSpPr>
          <p:nvPr/>
        </p:nvSpPr>
        <p:spPr bwMode="auto">
          <a:xfrm>
            <a:off x="3239966" y="2379785"/>
            <a:ext cx="1397977" cy="864577"/>
          </a:xfrm>
          <a:prstGeom prst="line">
            <a:avLst/>
          </a:prstGeom>
          <a:noFill/>
          <a:ln w="57150">
            <a:solidFill>
              <a:srgbClr val="0000FF"/>
            </a:solidFill>
            <a:prstDash val="dashDot"/>
            <a:round/>
            <a:headEnd/>
            <a:tailEnd type="stealth" w="med" len="med"/>
          </a:ln>
          <a:extLst>
            <a:ext uri="{909E8E84-426E-40DD-AFC4-6F175D3DCCD1}">
              <a14:hiddenFill xmlns:a14="http://schemas.microsoft.com/office/drawing/2010/main">
                <a:noFill/>
              </a14:hiddenFill>
            </a:ext>
          </a:extLst>
        </p:spPr>
        <p:txBody>
          <a:bodyPr/>
          <a:lstStyle/>
          <a:p>
            <a:endParaRPr lang="ru-RU" sz="2215"/>
          </a:p>
        </p:txBody>
      </p:sp>
      <p:sp>
        <p:nvSpPr>
          <p:cNvPr id="11272" name="AutoShape 12"/>
          <p:cNvSpPr>
            <a:spLocks noChangeArrowheads="1"/>
          </p:cNvSpPr>
          <p:nvPr/>
        </p:nvSpPr>
        <p:spPr bwMode="auto">
          <a:xfrm>
            <a:off x="285750" y="3644412"/>
            <a:ext cx="2923442" cy="2524857"/>
          </a:xfrm>
          <a:prstGeom prst="roundRect">
            <a:avLst>
              <a:gd name="adj" fmla="val 16667"/>
            </a:avLst>
          </a:prstGeom>
          <a:solidFill>
            <a:srgbClr val="FFFF99"/>
          </a:solidFill>
          <a:ln w="9525">
            <a:solidFill>
              <a:schemeClr val="tx1"/>
            </a:solidFill>
            <a:round/>
            <a:headEnd/>
            <a:tailEnd/>
          </a:ln>
        </p:spPr>
        <p:txBody>
          <a:bodyPr anchor="ctr"/>
          <a:lstStyle/>
          <a:p>
            <a:pPr>
              <a:defRPr/>
            </a:pPr>
            <a:endParaRPr lang="ru-RU" sz="2215" b="1" dirty="0">
              <a:solidFill>
                <a:srgbClr val="000090"/>
              </a:solidFill>
              <a:latin typeface="+mn-lt"/>
              <a:cs typeface="ＭＳ Ｐゴシック" charset="-128"/>
            </a:endParaRPr>
          </a:p>
          <a:p>
            <a:pPr>
              <a:defRPr/>
            </a:pPr>
            <a:r>
              <a:rPr lang="ru-RU" sz="2215" b="1" dirty="0">
                <a:solidFill>
                  <a:srgbClr val="000090"/>
                </a:solidFill>
                <a:latin typeface="+mn-lt"/>
                <a:cs typeface="ＭＳ Ｐゴシック" charset="-128"/>
              </a:rPr>
              <a:t>Палата </a:t>
            </a:r>
          </a:p>
          <a:p>
            <a:pPr>
              <a:defRPr/>
            </a:pPr>
            <a:r>
              <a:rPr lang="ru-RU" sz="2215" b="1" dirty="0">
                <a:solidFill>
                  <a:srgbClr val="000090"/>
                </a:solidFill>
                <a:latin typeface="+mn-lt"/>
                <a:cs typeface="ＭＳ Ｐゴシック" charset="-128"/>
              </a:rPr>
              <a:t>по патентным спорам </a:t>
            </a:r>
          </a:p>
          <a:p>
            <a:pPr>
              <a:defRPr/>
            </a:pPr>
            <a:r>
              <a:rPr lang="ru-RU" sz="2215" b="1" dirty="0">
                <a:solidFill>
                  <a:srgbClr val="000090"/>
                </a:solidFill>
                <a:latin typeface="+mn-lt"/>
                <a:cs typeface="ＭＳ Ｐゴシック" charset="-128"/>
              </a:rPr>
              <a:t>(отмена регистрации </a:t>
            </a:r>
          </a:p>
          <a:p>
            <a:pPr>
              <a:defRPr/>
            </a:pPr>
            <a:r>
              <a:rPr lang="ru-RU" sz="2215" b="1" dirty="0">
                <a:solidFill>
                  <a:srgbClr val="000090"/>
                </a:solidFill>
                <a:latin typeface="+mn-lt"/>
                <a:cs typeface="ＭＳ Ｐゴシック" charset="-128"/>
              </a:rPr>
              <a:t>товарного знака)</a:t>
            </a:r>
          </a:p>
          <a:p>
            <a:pPr>
              <a:defRPr/>
            </a:pPr>
            <a:endParaRPr lang="ru-RU" sz="1477" dirty="0">
              <a:ea typeface="ＭＳ Ｐゴシック" charset="-128"/>
            </a:endParaRPr>
          </a:p>
          <a:p>
            <a:pPr>
              <a:defRPr/>
            </a:pPr>
            <a:endParaRPr lang="ru-RU" sz="1477" dirty="0">
              <a:ea typeface="ＭＳ Ｐゴシック" charset="-128"/>
            </a:endParaRPr>
          </a:p>
        </p:txBody>
      </p:sp>
      <p:sp>
        <p:nvSpPr>
          <p:cNvPr id="15369" name="Line 14"/>
          <p:cNvSpPr>
            <a:spLocks noChangeShapeType="1"/>
          </p:cNvSpPr>
          <p:nvPr/>
        </p:nvSpPr>
        <p:spPr bwMode="auto">
          <a:xfrm flipH="1">
            <a:off x="3223846" y="3960935"/>
            <a:ext cx="1430215" cy="996462"/>
          </a:xfrm>
          <a:prstGeom prst="line">
            <a:avLst/>
          </a:prstGeom>
          <a:noFill/>
          <a:ln w="57150">
            <a:solidFill>
              <a:srgbClr val="0000FF"/>
            </a:solidFill>
            <a:prstDash val="dashDot"/>
            <a:round/>
            <a:headEnd/>
            <a:tailEnd type="stealth" w="med" len="med"/>
          </a:ln>
          <a:extLst>
            <a:ext uri="{909E8E84-426E-40DD-AFC4-6F175D3DCCD1}">
              <a14:hiddenFill xmlns:a14="http://schemas.microsoft.com/office/drawing/2010/main">
                <a:noFill/>
              </a14:hiddenFill>
            </a:ext>
          </a:extLst>
        </p:spPr>
        <p:txBody>
          <a:bodyPr/>
          <a:lstStyle/>
          <a:p>
            <a:endParaRPr lang="ru-RU" sz="2215"/>
          </a:p>
        </p:txBody>
      </p:sp>
    </p:spTree>
    <p:extLst>
      <p:ext uri="{BB962C8B-B14F-4D97-AF65-F5344CB8AC3E}">
        <p14:creationId xmlns:p14="http://schemas.microsoft.com/office/powerpoint/2010/main" val="16650616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16387" name="Rectangle 2"/>
          <p:cNvSpPr>
            <a:spLocks noChangeArrowheads="1"/>
          </p:cNvSpPr>
          <p:nvPr/>
        </p:nvSpPr>
        <p:spPr bwMode="auto">
          <a:xfrm>
            <a:off x="118696" y="4226169"/>
            <a:ext cx="5250473" cy="217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Clr>
                <a:srgbClr val="FF7C80"/>
              </a:buClr>
              <a:buFont typeface="Wingdings" panose="05000000000000000000" pitchFamily="2" charset="2"/>
              <a:buChar char="v"/>
            </a:pPr>
            <a:r>
              <a:rPr lang="ru-RU" altLang="ru-RU" sz="1939">
                <a:solidFill>
                  <a:schemeClr val="accent2"/>
                </a:solidFill>
              </a:rPr>
              <a:t> Заявитель использовал обозначение «АнтиГриппин» с 90-х гг.</a:t>
            </a:r>
          </a:p>
          <a:p>
            <a:pPr eaLnBrk="1" hangingPunct="1">
              <a:spcBef>
                <a:spcPct val="0"/>
              </a:spcBef>
              <a:buFontTx/>
              <a:buNone/>
            </a:pPr>
            <a:endParaRPr lang="ru-RU" altLang="ru-RU" sz="1939">
              <a:solidFill>
                <a:schemeClr val="accent2"/>
              </a:solidFill>
            </a:endParaRPr>
          </a:p>
          <a:p>
            <a:pPr eaLnBrk="1" hangingPunct="1">
              <a:spcBef>
                <a:spcPct val="0"/>
              </a:spcBef>
              <a:buClr>
                <a:srgbClr val="FF7C80"/>
              </a:buClr>
              <a:buFont typeface="Wingdings" panose="05000000000000000000" pitchFamily="2" charset="2"/>
              <a:buChar char="v"/>
            </a:pPr>
            <a:r>
              <a:rPr lang="ru-RU" altLang="ru-RU" sz="1939">
                <a:solidFill>
                  <a:schemeClr val="accent2"/>
                </a:solidFill>
              </a:rPr>
              <a:t> Конкурент, зарегистрировав товарные знаки «АнтиГриппин», начал препятствовать заявителю использовать данное обозначение</a:t>
            </a:r>
            <a:endParaRPr lang="en-US" altLang="ru-RU" sz="1939">
              <a:solidFill>
                <a:srgbClr val="000000"/>
              </a:solidFill>
            </a:endParaRPr>
          </a:p>
        </p:txBody>
      </p:sp>
      <p:sp>
        <p:nvSpPr>
          <p:cNvPr id="16388"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rgbClr val="FFFFFF"/>
                </a:solidFill>
              </a:rPr>
              <a:t>Примеры</a:t>
            </a:r>
            <a:r>
              <a:rPr lang="ru-RU" altLang="ru-RU" sz="2215" b="1">
                <a:solidFill>
                  <a:srgbClr val="FFFFFF"/>
                </a:solidFill>
              </a:rPr>
              <a:t> </a:t>
            </a:r>
            <a:r>
              <a:rPr lang="ru-RU" altLang="ru-RU" sz="2585" b="1">
                <a:solidFill>
                  <a:srgbClr val="FFFFFF"/>
                </a:solidFill>
              </a:rPr>
              <a:t>антимонопольных</a:t>
            </a:r>
            <a:r>
              <a:rPr lang="ru-RU" altLang="ru-RU" sz="2215" b="1">
                <a:solidFill>
                  <a:srgbClr val="FFFFFF"/>
                </a:solidFill>
              </a:rPr>
              <a:t> </a:t>
            </a:r>
            <a:r>
              <a:rPr lang="ru-RU" altLang="ru-RU" sz="2585" b="1">
                <a:solidFill>
                  <a:srgbClr val="FFFFFF"/>
                </a:solidFill>
              </a:rPr>
              <a:t>дел</a:t>
            </a:r>
          </a:p>
        </p:txBody>
      </p:sp>
      <p:sp>
        <p:nvSpPr>
          <p:cNvPr id="16389" name="Text Box 4"/>
          <p:cNvSpPr txBox="1">
            <a:spLocks noChangeArrowheads="1"/>
          </p:cNvSpPr>
          <p:nvPr/>
        </p:nvSpPr>
        <p:spPr bwMode="auto">
          <a:xfrm>
            <a:off x="3043604" y="1235320"/>
            <a:ext cx="5848350" cy="17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u="sng">
                <a:solidFill>
                  <a:srgbClr val="000090"/>
                </a:solidFill>
              </a:rPr>
              <a:t>Обстоятельства дела</a:t>
            </a:r>
            <a:r>
              <a:rPr lang="ru-RU" altLang="ru-RU" sz="2215">
                <a:solidFill>
                  <a:schemeClr val="tx1"/>
                </a:solidFill>
              </a:rPr>
              <a:t> </a:t>
            </a:r>
            <a:r>
              <a:rPr lang="ru-RU" altLang="ru-RU" sz="1939" b="1">
                <a:solidFill>
                  <a:srgbClr val="000090"/>
                </a:solidFill>
              </a:rPr>
              <a:t>:</a:t>
            </a:r>
          </a:p>
          <a:p>
            <a:pPr eaLnBrk="1" hangingPunct="1">
              <a:spcBef>
                <a:spcPct val="0"/>
              </a:spcBef>
              <a:buFontTx/>
              <a:buNone/>
            </a:pPr>
            <a:r>
              <a:rPr lang="ru-RU" altLang="ru-RU" sz="1939">
                <a:solidFill>
                  <a:srgbClr val="000090"/>
                </a:solidFill>
              </a:rPr>
              <a:t> </a:t>
            </a:r>
          </a:p>
          <a:p>
            <a:pPr eaLnBrk="1" hangingPunct="1">
              <a:spcBef>
                <a:spcPct val="0"/>
              </a:spcBef>
              <a:buClr>
                <a:srgbClr val="FF7C80"/>
              </a:buClr>
              <a:buFont typeface="Wingdings" panose="05000000000000000000" pitchFamily="2" charset="2"/>
              <a:buChar char="v"/>
            </a:pPr>
            <a:r>
              <a:rPr lang="ru-RU" altLang="ru-RU" sz="1939">
                <a:solidFill>
                  <a:srgbClr val="000090"/>
                </a:solidFill>
              </a:rPr>
              <a:t> «АнтиГриппин» как аптечная пропись использовался в СССР с 60-х гг. как противогриппозное средство</a:t>
            </a:r>
          </a:p>
          <a:p>
            <a:pPr eaLnBrk="1" hangingPunct="1">
              <a:spcBef>
                <a:spcPct val="0"/>
              </a:spcBef>
              <a:buFontTx/>
              <a:buNone/>
            </a:pPr>
            <a:endParaRPr lang="ru-RU" altLang="ru-RU" sz="1939">
              <a:solidFill>
                <a:srgbClr val="000090"/>
              </a:solidFill>
            </a:endParaRPr>
          </a:p>
          <a:p>
            <a:pPr eaLnBrk="1" hangingPunct="1">
              <a:spcBef>
                <a:spcPct val="0"/>
              </a:spcBef>
              <a:buClr>
                <a:srgbClr val="FF7C80"/>
              </a:buClr>
              <a:buFont typeface="Wingdings" panose="05000000000000000000" pitchFamily="2" charset="2"/>
              <a:buNone/>
            </a:pPr>
            <a:endParaRPr lang="ru-RU" altLang="ru-RU" sz="1939">
              <a:solidFill>
                <a:schemeClr val="accent2"/>
              </a:solidFill>
            </a:endParaRPr>
          </a:p>
        </p:txBody>
      </p:sp>
      <p:sp>
        <p:nvSpPr>
          <p:cNvPr id="16390"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0D9655FB-2CEB-4E17-B080-598FA5EA1DC8}" type="slidenum">
              <a:rPr lang="ru-RU" altLang="ru-RU" sz="1477" b="1">
                <a:solidFill>
                  <a:schemeClr val="bg1"/>
                </a:solidFill>
              </a:rPr>
              <a:pPr algn="r" eaLnBrk="1" hangingPunct="1">
                <a:spcBef>
                  <a:spcPct val="0"/>
                </a:spcBef>
                <a:buFontTx/>
                <a:buNone/>
              </a:pPr>
              <a:t>39</a:t>
            </a:fld>
            <a:endParaRPr lang="ru-RU" altLang="ru-RU" sz="1477" b="1">
              <a:solidFill>
                <a:schemeClr val="bg1"/>
              </a:solidFill>
            </a:endParaRPr>
          </a:p>
        </p:txBody>
      </p:sp>
      <p:pic>
        <p:nvPicPr>
          <p:cNvPr id="1639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520" y="3096358"/>
            <a:ext cx="3641480" cy="324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69377"/>
            <a:ext cx="2984989" cy="295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5"/>
          <p:cNvSpPr>
            <a:spLocks noChangeShapeType="1"/>
          </p:cNvSpPr>
          <p:nvPr/>
        </p:nvSpPr>
        <p:spPr bwMode="auto">
          <a:xfrm flipV="1">
            <a:off x="317989" y="1833197"/>
            <a:ext cx="0" cy="2526323"/>
          </a:xfrm>
          <a:prstGeom prst="line">
            <a:avLst/>
          </a:prstGeom>
          <a:noFill/>
          <a:ln w="76200">
            <a:solidFill>
              <a:srgbClr val="B7EFFE"/>
            </a:solidFill>
            <a:prstDash val="sysDot"/>
            <a:round/>
            <a:headEnd/>
            <a:tailEnd type="stealth" w="lg" len="med"/>
          </a:ln>
          <a:extLst>
            <a:ext uri="{909E8E84-426E-40DD-AFC4-6F175D3DCCD1}">
              <a14:hiddenFill xmlns:a14="http://schemas.microsoft.com/office/drawing/2010/main">
                <a:noFill/>
              </a14:hiddenFill>
            </a:ext>
          </a:extLst>
        </p:spPr>
        <p:txBody>
          <a:bodyPr/>
          <a:lstStyle/>
          <a:p>
            <a:endParaRPr lang="ru-RU" sz="2215"/>
          </a:p>
        </p:txBody>
      </p:sp>
      <p:sp>
        <p:nvSpPr>
          <p:cNvPr id="16394" name="Line 16"/>
          <p:cNvSpPr>
            <a:spLocks noChangeShapeType="1"/>
          </p:cNvSpPr>
          <p:nvPr/>
        </p:nvSpPr>
        <p:spPr bwMode="auto">
          <a:xfrm flipV="1">
            <a:off x="4904643" y="3827585"/>
            <a:ext cx="863111" cy="1528397"/>
          </a:xfrm>
          <a:prstGeom prst="line">
            <a:avLst/>
          </a:prstGeom>
          <a:noFill/>
          <a:ln w="76200">
            <a:solidFill>
              <a:srgbClr val="B7EFFE"/>
            </a:solidFill>
            <a:round/>
            <a:headEnd/>
            <a:tailEnd type="arrow" w="med" len="med"/>
          </a:ln>
          <a:extLst>
            <a:ext uri="{909E8E84-426E-40DD-AFC4-6F175D3DCCD1}">
              <a14:hiddenFill xmlns:a14="http://schemas.microsoft.com/office/drawing/2010/main">
                <a:noFill/>
              </a14:hiddenFill>
            </a:ext>
          </a:extLst>
        </p:spPr>
        <p:txBody>
          <a:bodyPr/>
          <a:lstStyle/>
          <a:p>
            <a:endParaRPr lang="ru-RU" sz="2215"/>
          </a:p>
        </p:txBody>
      </p:sp>
    </p:spTree>
    <p:extLst>
      <p:ext uri="{BB962C8B-B14F-4D97-AF65-F5344CB8AC3E}">
        <p14:creationId xmlns:p14="http://schemas.microsoft.com/office/powerpoint/2010/main" val="36165314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
          <p:cNvSpPr>
            <a:spLocks noChangeArrowheads="1"/>
          </p:cNvSpPr>
          <p:nvPr/>
        </p:nvSpPr>
        <p:spPr bwMode="auto">
          <a:xfrm>
            <a:off x="142875" y="10001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algn="just" eaLnBrk="1" hangingPunct="1"/>
            <a:r>
              <a:rPr kumimoji="1" lang="ru-RU" sz="2400" dirty="0">
                <a:solidFill>
                  <a:srgbClr val="333399"/>
                </a:solidFill>
                <a:latin typeface="Arial" panose="020B0604020202020204" pitchFamily="34" charset="0"/>
              </a:rPr>
              <a:t>Общественная опасность </a:t>
            </a:r>
            <a:r>
              <a:rPr kumimoji="1" lang="ru-RU" sz="2400" dirty="0" err="1">
                <a:solidFill>
                  <a:srgbClr val="333399"/>
                </a:solidFill>
                <a:latin typeface="Arial" panose="020B0604020202020204" pitchFamily="34" charset="0"/>
              </a:rPr>
              <a:t>антиконкурентных</a:t>
            </a:r>
            <a:r>
              <a:rPr kumimoji="1" lang="ru-RU" sz="2400" dirty="0">
                <a:solidFill>
                  <a:srgbClr val="333399"/>
                </a:solidFill>
                <a:latin typeface="Arial" panose="020B0604020202020204" pitchFamily="34" charset="0"/>
              </a:rPr>
              <a:t> соглашений состоит в ограничении конкуренции путём заключения незаконных соглашений, направленных на ущемление интересов потребителей и извлечение несправедливых сверхприбылей.</a:t>
            </a:r>
          </a:p>
          <a:p>
            <a:pPr eaLnBrk="1" hangingPunct="1"/>
            <a:endParaRPr kumimoji="1" lang="ru-RU" sz="2400" dirty="0">
              <a:solidFill>
                <a:srgbClr val="333399"/>
              </a:solidFill>
              <a:latin typeface="Arial" panose="020B0604020202020204" pitchFamily="34" charset="0"/>
            </a:endParaRPr>
          </a:p>
          <a:p>
            <a:pPr algn="ctr" eaLnBrk="1" hangingPunct="1"/>
            <a:r>
              <a:rPr kumimoji="1" lang="ru-RU" sz="2400" dirty="0">
                <a:solidFill>
                  <a:srgbClr val="FF0000"/>
                </a:solidFill>
                <a:latin typeface="Arial" panose="020B0604020202020204" pitchFamily="34" charset="0"/>
              </a:rPr>
              <a:t>Последствия существования </a:t>
            </a:r>
            <a:r>
              <a:rPr kumimoji="1" lang="ru-RU" sz="2400" dirty="0" err="1">
                <a:solidFill>
                  <a:srgbClr val="FF0000"/>
                </a:solidFill>
                <a:latin typeface="Arial" panose="020B0604020202020204" pitchFamily="34" charset="0"/>
              </a:rPr>
              <a:t>антиконкурентных</a:t>
            </a:r>
            <a:r>
              <a:rPr kumimoji="1" lang="ru-RU" sz="2400" dirty="0">
                <a:solidFill>
                  <a:srgbClr val="FF0000"/>
                </a:solidFill>
                <a:latin typeface="Arial" panose="020B0604020202020204" pitchFamily="34" charset="0"/>
              </a:rPr>
              <a:t> соглашений:</a:t>
            </a:r>
          </a:p>
          <a:p>
            <a:pPr algn="just" eaLnBrk="1" hangingPunct="1">
              <a:buFontTx/>
              <a:buChar char="-"/>
            </a:pPr>
            <a:r>
              <a:rPr kumimoji="1" lang="ru-RU" sz="2400" b="0" dirty="0">
                <a:solidFill>
                  <a:srgbClr val="FF0000"/>
                </a:solidFill>
                <a:latin typeface="Arial" panose="020B0604020202020204" pitchFamily="34" charset="0"/>
              </a:rPr>
              <a:t>Искусственный рост цен;</a:t>
            </a:r>
          </a:p>
          <a:p>
            <a:pPr algn="just" eaLnBrk="1" hangingPunct="1">
              <a:buFontTx/>
              <a:buChar char="-"/>
            </a:pPr>
            <a:r>
              <a:rPr kumimoji="1" lang="ru-RU" sz="2400" b="0" dirty="0">
                <a:solidFill>
                  <a:srgbClr val="FF0000"/>
                </a:solidFill>
                <a:latin typeface="Arial" panose="020B0604020202020204" pitchFamily="34" charset="0"/>
              </a:rPr>
              <a:t>Отсутствие новых, более качественных товаров, меньший выбор товаров;</a:t>
            </a:r>
          </a:p>
          <a:p>
            <a:pPr algn="just" eaLnBrk="1" hangingPunct="1">
              <a:buFontTx/>
              <a:buChar char="-"/>
            </a:pPr>
            <a:r>
              <a:rPr kumimoji="1" lang="ru-RU" sz="2400" b="0" dirty="0">
                <a:solidFill>
                  <a:srgbClr val="FF0000"/>
                </a:solidFill>
                <a:latin typeface="Arial" panose="020B0604020202020204" pitchFamily="34" charset="0"/>
              </a:rPr>
              <a:t>Отсутствие у хозяйствующих субъектов мотивов для развития, инноваций, повышения эффективности;</a:t>
            </a:r>
          </a:p>
          <a:p>
            <a:pPr algn="just" eaLnBrk="1" hangingPunct="1">
              <a:buFontTx/>
              <a:buChar char="-"/>
            </a:pPr>
            <a:r>
              <a:rPr kumimoji="1" lang="ru-RU" sz="2400" b="0" dirty="0">
                <a:solidFill>
                  <a:srgbClr val="FF0000"/>
                </a:solidFill>
                <a:latin typeface="Arial" panose="020B0604020202020204" pitchFamily="34" charset="0"/>
              </a:rPr>
              <a:t>Недопущение на рынок новых игроков, стагнация рынка.</a:t>
            </a:r>
          </a:p>
        </p:txBody>
      </p:sp>
      <p:sp>
        <p:nvSpPr>
          <p:cNvPr id="5" name="Rectangle 2"/>
          <p:cNvSpPr txBox="1">
            <a:spLocks noChangeArrowheads="1"/>
          </p:cNvSpPr>
          <p:nvPr/>
        </p:nvSpPr>
        <p:spPr bwMode="auto">
          <a:xfrm>
            <a:off x="0" y="1"/>
            <a:ext cx="91440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2pPr>
            <a:lvl3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3pPr>
            <a:lvl4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4pPr>
            <a:lvl5pPr algn="ctr" rtl="0" eaLnBrk="0" fontAlgn="base" hangingPunct="0">
              <a:spcBef>
                <a:spcPct val="0"/>
              </a:spcBef>
              <a:spcAft>
                <a:spcPct val="0"/>
              </a:spcAft>
              <a:defRPr sz="4400">
                <a:solidFill>
                  <a:srgbClr val="333399"/>
                </a:solidFill>
                <a:latin typeface="Arial" pitchFamily="34" charset="0"/>
                <a:ea typeface="MS PGothic" pitchFamily="34" charset="-128"/>
                <a:cs typeface="MS PGothic" pitchFamily="34"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eaLnBrk="1" hangingPunct="1"/>
            <a:r>
              <a:rPr lang="ru-RU" sz="2400" b="1" kern="0" dirty="0" smtClean="0">
                <a:solidFill>
                  <a:schemeClr val="bg1"/>
                </a:solidFill>
                <a:ea typeface="+mj-ea"/>
                <a:cs typeface="+mj-cs"/>
              </a:rPr>
              <a:t>ЧЕМ ОПАСНЫ АНТИКОНКУРЕНТНЫЕ СОГЛАШЕНИЯ? </a:t>
            </a:r>
            <a:endParaRPr lang="ru-RU" sz="2400" b="1" kern="0" dirty="0">
              <a:solidFill>
                <a:schemeClr val="bg1"/>
              </a:solidFill>
              <a:ea typeface="+mj-ea"/>
              <a:cs typeface="+mj-cs"/>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4</a:t>
            </a:fld>
            <a:endParaRPr lang="ru-RU"/>
          </a:p>
        </p:txBody>
      </p:sp>
    </p:spTree>
    <p:extLst>
      <p:ext uri="{BB962C8B-B14F-4D97-AF65-F5344CB8AC3E}">
        <p14:creationId xmlns:p14="http://schemas.microsoft.com/office/powerpoint/2010/main" val="3104536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21" descr="майонез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8746" y="3915508"/>
            <a:ext cx="1756997" cy="181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
          <p:cNvSpPr>
            <a:spLocks noChangeArrowheads="1"/>
          </p:cNvSpPr>
          <p:nvPr/>
        </p:nvSpPr>
        <p:spPr bwMode="auto">
          <a:xfrm>
            <a:off x="1828800" y="1415562"/>
            <a:ext cx="6682154" cy="20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lstStyle>
            <a:lvl1pPr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defRPr/>
            </a:pPr>
            <a:endParaRPr lang="ru-RU" altLang="ru-RU" sz="1534">
              <a:solidFill>
                <a:srgbClr val="000000"/>
              </a:solidFill>
              <a:cs typeface="Arial" panose="020B0604020202020204" pitchFamily="34" charset="0"/>
            </a:endParaRPr>
          </a:p>
          <a:p>
            <a:pPr algn="just" eaLnBrk="1" hangingPunct="1">
              <a:spcBef>
                <a:spcPct val="0"/>
              </a:spcBef>
              <a:buFontTx/>
              <a:buNone/>
              <a:defRPr/>
            </a:pPr>
            <a:endParaRPr lang="ru-RU" altLang="ru-RU" sz="1534">
              <a:solidFill>
                <a:srgbClr val="000000"/>
              </a:solidFill>
              <a:cs typeface="Arial" panose="020B0604020202020204" pitchFamily="34" charset="0"/>
            </a:endParaRPr>
          </a:p>
          <a:p>
            <a:pPr algn="just" eaLnBrk="1" hangingPunct="1">
              <a:spcBef>
                <a:spcPct val="0"/>
              </a:spcBef>
              <a:buFontTx/>
              <a:buNone/>
              <a:defRPr/>
            </a:pPr>
            <a:endParaRPr lang="ru-RU" altLang="ru-RU" sz="1534">
              <a:solidFill>
                <a:srgbClr val="000000"/>
              </a:solidFill>
              <a:cs typeface="Arial" panose="020B0604020202020204" pitchFamily="34" charset="0"/>
            </a:endParaRPr>
          </a:p>
        </p:txBody>
      </p:sp>
      <p:sp>
        <p:nvSpPr>
          <p:cNvPr id="10244" name="Rectangle 2"/>
          <p:cNvSpPr>
            <a:spLocks noChangeArrowheads="1"/>
          </p:cNvSpPr>
          <p:nvPr/>
        </p:nvSpPr>
        <p:spPr bwMode="auto">
          <a:xfrm>
            <a:off x="1969477" y="3429000"/>
            <a:ext cx="6611815" cy="153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spAutoFit/>
          </a:bodyPr>
          <a:lstStyle>
            <a:lvl1pPr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ru-RU" altLang="ru-RU" sz="1534">
              <a:solidFill>
                <a:srgbClr val="000000"/>
              </a:solidFill>
              <a:cs typeface="Arial" panose="020B0604020202020204" pitchFamily="34" charset="0"/>
            </a:endParaRPr>
          </a:p>
          <a:p>
            <a:pPr eaLnBrk="1" hangingPunct="1">
              <a:spcBef>
                <a:spcPct val="0"/>
              </a:spcBef>
              <a:buFontTx/>
              <a:buNone/>
              <a:defRPr/>
            </a:pPr>
            <a:endParaRPr lang="en-US" altLang="ru-RU" sz="1534">
              <a:solidFill>
                <a:srgbClr val="000000"/>
              </a:solidFill>
              <a:cs typeface="Arial" panose="020B0604020202020204" pitchFamily="34" charset="0"/>
            </a:endParaRPr>
          </a:p>
          <a:p>
            <a:pPr eaLnBrk="1" hangingPunct="1">
              <a:spcBef>
                <a:spcPct val="0"/>
              </a:spcBef>
              <a:buFontTx/>
              <a:buNone/>
              <a:defRPr/>
            </a:pPr>
            <a:endParaRPr lang="ru-RU" altLang="ru-RU" sz="1534">
              <a:solidFill>
                <a:srgbClr val="000000"/>
              </a:solidFill>
              <a:cs typeface="Arial" panose="020B0604020202020204" pitchFamily="34" charset="0"/>
            </a:endParaRPr>
          </a:p>
          <a:p>
            <a:pPr eaLnBrk="1" hangingPunct="1">
              <a:spcBef>
                <a:spcPct val="0"/>
              </a:spcBef>
              <a:buFontTx/>
              <a:buNone/>
              <a:defRPr/>
            </a:pPr>
            <a:r>
              <a:rPr lang="en-US" altLang="ru-RU" sz="2045">
                <a:solidFill>
                  <a:srgbClr val="000000"/>
                </a:solidFill>
                <a:cs typeface="Arial" panose="020B0604020202020204" pitchFamily="34" charset="0"/>
              </a:rPr>
              <a:t> </a:t>
            </a:r>
          </a:p>
          <a:p>
            <a:pPr algn="just" eaLnBrk="1" hangingPunct="1">
              <a:spcBef>
                <a:spcPts val="852"/>
              </a:spcBef>
              <a:buNone/>
              <a:defRPr/>
            </a:pPr>
            <a:endParaRPr lang="en-US" altLang="ru-RU" sz="2045">
              <a:solidFill>
                <a:srgbClr val="000000"/>
              </a:solidFill>
              <a:cs typeface="Arial" panose="020B0604020202020204" pitchFamily="34" charset="0"/>
            </a:endParaRPr>
          </a:p>
        </p:txBody>
      </p:sp>
      <p:sp>
        <p:nvSpPr>
          <p:cNvPr id="10246" name="Text Box 4"/>
          <p:cNvSpPr txBox="1">
            <a:spLocks noChangeArrowheads="1"/>
          </p:cNvSpPr>
          <p:nvPr/>
        </p:nvSpPr>
        <p:spPr bwMode="auto">
          <a:xfrm>
            <a:off x="521677" y="1238251"/>
            <a:ext cx="4293577" cy="121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lstStyle>
            <a:lvl1pPr algn="l" eaLnBrk="0" hangingPunct="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spcAft>
                <a:spcPts val="1023"/>
              </a:spcAft>
              <a:buClr>
                <a:srgbClr val="993300"/>
              </a:buClr>
              <a:buSzPct val="150000"/>
              <a:buNone/>
              <a:defRPr/>
            </a:pPr>
            <a:endParaRPr lang="ru-RU" altLang="ru-RU" sz="1704">
              <a:solidFill>
                <a:schemeClr val="accent2"/>
              </a:solidFill>
              <a:cs typeface="Arial" panose="020B0604020202020204" pitchFamily="34" charset="0"/>
            </a:endParaRPr>
          </a:p>
        </p:txBody>
      </p:sp>
      <p:sp>
        <p:nvSpPr>
          <p:cNvPr id="17414" name="Text Box 5"/>
          <p:cNvSpPr txBox="1">
            <a:spLocks noChangeArrowheads="1"/>
          </p:cNvSpPr>
          <p:nvPr/>
        </p:nvSpPr>
        <p:spPr bwMode="auto">
          <a:xfrm>
            <a:off x="6822831" y="6091605"/>
            <a:ext cx="1969477" cy="25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239B6BE-6418-42AB-8396-643B413E9FFC}" type="slidenum">
              <a:rPr lang="ru-RU" altLang="ru-RU" sz="1292" b="1">
                <a:solidFill>
                  <a:schemeClr val="bg1"/>
                </a:solidFill>
                <a:cs typeface="Arial" panose="020B0604020202020204" pitchFamily="34" charset="0"/>
              </a:rPr>
              <a:pPr algn="r" eaLnBrk="1" hangingPunct="1">
                <a:spcBef>
                  <a:spcPct val="0"/>
                </a:spcBef>
                <a:buFontTx/>
                <a:buNone/>
              </a:pPr>
              <a:t>40</a:t>
            </a:fld>
            <a:endParaRPr lang="ru-RU" altLang="ru-RU" sz="1292" b="1">
              <a:solidFill>
                <a:schemeClr val="bg1"/>
              </a:solidFill>
              <a:cs typeface="Arial" panose="020B0604020202020204" pitchFamily="34" charset="0"/>
            </a:endParaRPr>
          </a:p>
        </p:txBody>
      </p:sp>
      <p:sp>
        <p:nvSpPr>
          <p:cNvPr id="17415" name="Rectangle 8"/>
          <p:cNvSpPr>
            <a:spLocks noChangeArrowheads="1"/>
          </p:cNvSpPr>
          <p:nvPr/>
        </p:nvSpPr>
        <p:spPr bwMode="auto">
          <a:xfrm>
            <a:off x="381000" y="322385"/>
            <a:ext cx="8440615" cy="44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308" b="1" dirty="0">
                <a:solidFill>
                  <a:schemeClr val="bg1"/>
                </a:solidFill>
                <a:cs typeface="Times New Roman" panose="02020603050405020304" pitchFamily="18" charset="0"/>
              </a:rPr>
              <a:t>Примеры антимонопольных дел</a:t>
            </a:r>
          </a:p>
        </p:txBody>
      </p:sp>
      <p:sp>
        <p:nvSpPr>
          <p:cNvPr id="10249" name="TextBox 8"/>
          <p:cNvSpPr txBox="1">
            <a:spLocks noChangeArrowheads="1"/>
          </p:cNvSpPr>
          <p:nvPr/>
        </p:nvSpPr>
        <p:spPr bwMode="auto">
          <a:xfrm>
            <a:off x="6154615" y="1238251"/>
            <a:ext cx="1947497"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ru-RU" altLang="ru-RU" sz="1704">
                <a:solidFill>
                  <a:schemeClr val="accent2"/>
                </a:solidFill>
                <a:cs typeface="Times New Roman" panose="02020603050405020304" pitchFamily="18" charset="0"/>
              </a:rPr>
              <a:t>Ответчик</a:t>
            </a:r>
          </a:p>
        </p:txBody>
      </p:sp>
      <p:sp>
        <p:nvSpPr>
          <p:cNvPr id="10250" name="TextBox 9"/>
          <p:cNvSpPr txBox="1">
            <a:spLocks noChangeArrowheads="1"/>
          </p:cNvSpPr>
          <p:nvPr/>
        </p:nvSpPr>
        <p:spPr bwMode="auto">
          <a:xfrm>
            <a:off x="980343" y="1238251"/>
            <a:ext cx="2192215"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ru-RU" altLang="ru-RU" sz="1704">
                <a:solidFill>
                  <a:schemeClr val="accent2"/>
                </a:solidFill>
                <a:cs typeface="Times New Roman" panose="02020603050405020304" pitchFamily="18" charset="0"/>
              </a:rPr>
              <a:t>Заявитель</a:t>
            </a:r>
          </a:p>
        </p:txBody>
      </p:sp>
      <p:pic>
        <p:nvPicPr>
          <p:cNvPr id="17418" name="Рисунок 10" descr="41986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1443" y="1481504"/>
            <a:ext cx="2130669" cy="10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Рисунок 11" descr="второй.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262" y="1541584"/>
            <a:ext cx="2312377" cy="79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Рисунок 12" descr="41986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605" y="3307374"/>
            <a:ext cx="1176703" cy="18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Рисунок 13" descr="41986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5174" y="1663212"/>
            <a:ext cx="128074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Рисунок 14" descr="350526.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0023" y="2089639"/>
            <a:ext cx="980343" cy="16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Рисунок 15" descr="354884.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916" y="2880947"/>
            <a:ext cx="994997" cy="163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Box 16"/>
          <p:cNvSpPr txBox="1">
            <a:spLocks noChangeArrowheads="1"/>
          </p:cNvSpPr>
          <p:nvPr/>
        </p:nvSpPr>
        <p:spPr bwMode="auto">
          <a:xfrm>
            <a:off x="351693" y="5133243"/>
            <a:ext cx="1663212" cy="10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ru-RU" altLang="ru-RU" sz="1534">
                <a:solidFill>
                  <a:schemeClr val="accent2"/>
                </a:solidFill>
                <a:cs typeface="Times New Roman" panose="02020603050405020304" pitchFamily="18" charset="0"/>
              </a:rPr>
              <a:t>Выход на рынок – 2005 год, регистрация тов.знака - 2006</a:t>
            </a:r>
          </a:p>
        </p:txBody>
      </p:sp>
      <p:sp>
        <p:nvSpPr>
          <p:cNvPr id="10258" name="TextBox 17"/>
          <p:cNvSpPr txBox="1">
            <a:spLocks noChangeArrowheads="1"/>
          </p:cNvSpPr>
          <p:nvPr/>
        </p:nvSpPr>
        <p:spPr bwMode="auto">
          <a:xfrm>
            <a:off x="5971443" y="5316415"/>
            <a:ext cx="2618642" cy="80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ru-RU" altLang="ru-RU" sz="1534">
                <a:solidFill>
                  <a:schemeClr val="accent2"/>
                </a:solidFill>
                <a:cs typeface="Times New Roman" panose="02020603050405020304" pitchFamily="18" charset="0"/>
              </a:rPr>
              <a:t>Выход на рынок – 2010</a:t>
            </a:r>
          </a:p>
          <a:p>
            <a:pPr algn="ctr" eaLnBrk="1" hangingPunct="1">
              <a:spcBef>
                <a:spcPct val="0"/>
              </a:spcBef>
              <a:buFontTx/>
              <a:buNone/>
              <a:defRPr/>
            </a:pPr>
            <a:r>
              <a:rPr lang="ru-RU" altLang="ru-RU" sz="1534">
                <a:solidFill>
                  <a:schemeClr val="accent2"/>
                </a:solidFill>
                <a:cs typeface="Times New Roman" panose="02020603050405020304" pitchFamily="18" charset="0"/>
              </a:rPr>
              <a:t>Регистрация тов.знака - 2010</a:t>
            </a:r>
          </a:p>
        </p:txBody>
      </p:sp>
      <p:pic>
        <p:nvPicPr>
          <p:cNvPr id="17426" name="Рисунок 18" descr="майо олив.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76243" y="2454520"/>
            <a:ext cx="1315915" cy="19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Рисунок 19" descr="мах лим.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1012" y="2332892"/>
            <a:ext cx="1153257" cy="20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Рисунок 22" descr="мах олив.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4904" y="3855428"/>
            <a:ext cx="1053611" cy="196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0741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dirty="0">
                <a:solidFill>
                  <a:schemeClr val="bg1"/>
                </a:solidFill>
              </a:rPr>
              <a:t>Формы недобросовестной конкуренции</a:t>
            </a:r>
            <a:r>
              <a:rPr lang="ru-RU" altLang="ru-RU" sz="2308" b="1" dirty="0">
                <a:solidFill>
                  <a:schemeClr val="bg1"/>
                </a:solidFill>
              </a:rPr>
              <a:t>:</a:t>
            </a:r>
          </a:p>
        </p:txBody>
      </p:sp>
      <p:sp>
        <p:nvSpPr>
          <p:cNvPr id="19459"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857DDF3E-A6E7-4262-B8D0-B7D0ED3FA779}" type="slidenum">
              <a:rPr lang="ru-RU" altLang="ru-RU" sz="1477" b="1">
                <a:solidFill>
                  <a:schemeClr val="bg1"/>
                </a:solidFill>
              </a:rPr>
              <a:pPr algn="ctr" eaLnBrk="1" hangingPunct="1">
                <a:spcBef>
                  <a:spcPct val="0"/>
                </a:spcBef>
                <a:buFontTx/>
                <a:buNone/>
              </a:pPr>
              <a:t>41</a:t>
            </a:fld>
            <a:endParaRPr lang="ru-RU" altLang="ru-RU" sz="1477" b="1">
              <a:solidFill>
                <a:schemeClr val="bg1"/>
              </a:solidFill>
            </a:endParaRPr>
          </a:p>
        </p:txBody>
      </p:sp>
      <p:sp>
        <p:nvSpPr>
          <p:cNvPr id="31748" name="Text Box 5"/>
          <p:cNvSpPr txBox="1">
            <a:spLocks noChangeArrowheads="1"/>
          </p:cNvSpPr>
          <p:nvPr/>
        </p:nvSpPr>
        <p:spPr bwMode="auto">
          <a:xfrm>
            <a:off x="0" y="1101969"/>
            <a:ext cx="9224597" cy="500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sz="2000" b="1" dirty="0"/>
              <a:t>Запреты на недобросовестную конкуренцию, связанную с </a:t>
            </a:r>
            <a:r>
              <a:rPr lang="ru-RU" altLang="ru-RU" sz="2000" b="1" dirty="0"/>
              <a:t>продажей, обменом, иным введением в оборот товара с незаконным использованием результатов интеллектуальной деятельности и средств индивидуализации (статьи 14.5, 14.6 Закона)</a:t>
            </a:r>
            <a:endParaRPr lang="ru-RU" sz="2000" b="1" dirty="0"/>
          </a:p>
          <a:p>
            <a:pPr algn="ctr" eaLnBrk="1" hangingPunct="1">
              <a:spcBef>
                <a:spcPct val="0"/>
              </a:spcBef>
              <a:buClr>
                <a:srgbClr val="993300"/>
              </a:buClr>
              <a:buSzPct val="200000"/>
              <a:buFontTx/>
              <a:buNone/>
              <a:defRPr/>
            </a:pPr>
            <a:endParaRPr lang="ru-RU" altLang="ru-RU" sz="1477" b="1" dirty="0"/>
          </a:p>
          <a:p>
            <a:pPr eaLnBrk="1" hangingPunct="1">
              <a:spcBef>
                <a:spcPct val="0"/>
              </a:spcBef>
              <a:buClr>
                <a:srgbClr val="993300"/>
              </a:buClr>
              <a:buSzPct val="200000"/>
              <a:buFont typeface="Wingdings" pitchFamily="2" charset="2"/>
              <a:buChar char="ü"/>
              <a:defRPr/>
            </a:pPr>
            <a:r>
              <a:rPr lang="ru-RU" sz="2031" dirty="0"/>
              <a:t>Незаконное использование - не санкционированное владельцем использование объекта интеллектуальной собственности, в случае с товарным знаком и фирменным наименованием - обозначения, сходного с ним до степени смешения</a:t>
            </a:r>
            <a:endParaRPr lang="ru-RU" altLang="ru-RU" sz="2031" dirty="0">
              <a:solidFill>
                <a:schemeClr val="accent6"/>
              </a:solidFill>
            </a:endParaRPr>
          </a:p>
          <a:p>
            <a:pPr eaLnBrk="1" hangingPunct="1">
              <a:spcBef>
                <a:spcPct val="0"/>
              </a:spcBef>
              <a:buClr>
                <a:srgbClr val="993300"/>
              </a:buClr>
              <a:buSzPct val="200000"/>
              <a:buFont typeface="Wingdings" pitchFamily="2" charset="2"/>
              <a:buChar char="ü"/>
              <a:defRPr/>
            </a:pPr>
            <a:r>
              <a:rPr lang="ru-RU" sz="2031" dirty="0"/>
              <a:t>Не только продажа, но и размещение обозначения, сходного с товарным знаком правообладателя на интернет-сайте, считается нарушением исключительных прав правообладателя, поскольку продвижение товара является неотъемлемой частью введения товара в гражданский оборот (позиция Верховного суда Российской Федерации, изложенной в определении от 9 декабря 2015 года № 304-КГ15-8874 по делу № А67-4453/2014)</a:t>
            </a:r>
          </a:p>
        </p:txBody>
      </p:sp>
    </p:spTree>
    <p:extLst>
      <p:ext uri="{BB962C8B-B14F-4D97-AF65-F5344CB8AC3E}">
        <p14:creationId xmlns:p14="http://schemas.microsoft.com/office/powerpoint/2010/main" val="284740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Формы недобросовестной конкуренции</a:t>
            </a:r>
            <a:r>
              <a:rPr lang="ru-RU" altLang="ru-RU" sz="2308" b="1">
                <a:solidFill>
                  <a:schemeClr val="bg1"/>
                </a:solidFill>
              </a:rPr>
              <a:t>:</a:t>
            </a:r>
          </a:p>
        </p:txBody>
      </p:sp>
      <p:sp>
        <p:nvSpPr>
          <p:cNvPr id="20483"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0CD2C537-547B-4996-92ED-148C5E98E13C}" type="slidenum">
              <a:rPr lang="ru-RU" altLang="ru-RU" sz="1477" b="1">
                <a:solidFill>
                  <a:schemeClr val="bg1"/>
                </a:solidFill>
              </a:rPr>
              <a:pPr algn="ctr" eaLnBrk="1" hangingPunct="1">
                <a:spcBef>
                  <a:spcPct val="0"/>
                </a:spcBef>
                <a:buFontTx/>
                <a:buNone/>
              </a:pPr>
              <a:t>42</a:t>
            </a:fld>
            <a:endParaRPr lang="ru-RU" altLang="ru-RU" sz="1477" b="1">
              <a:solidFill>
                <a:schemeClr val="bg1"/>
              </a:solidFill>
            </a:endParaRPr>
          </a:p>
        </p:txBody>
      </p:sp>
      <p:sp>
        <p:nvSpPr>
          <p:cNvPr id="31748" name="Text Box 5"/>
          <p:cNvSpPr txBox="1">
            <a:spLocks noChangeArrowheads="1"/>
          </p:cNvSpPr>
          <p:nvPr/>
        </p:nvSpPr>
        <p:spPr bwMode="auto">
          <a:xfrm>
            <a:off x="52754" y="1059474"/>
            <a:ext cx="9091246" cy="421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endParaRPr lang="ru-RU" altLang="ru-RU" sz="738" b="1" dirty="0"/>
          </a:p>
          <a:p>
            <a:pPr eaLnBrk="1" hangingPunct="1">
              <a:spcBef>
                <a:spcPct val="0"/>
              </a:spcBef>
              <a:buClr>
                <a:srgbClr val="993300"/>
              </a:buClr>
              <a:buSzPct val="200000"/>
              <a:buFont typeface="Wingdings" pitchFamily="2" charset="2"/>
              <a:buChar char="ü"/>
              <a:defRPr/>
            </a:pPr>
            <a:r>
              <a:rPr lang="ru-RU" altLang="ru-RU" sz="2031" dirty="0">
                <a:solidFill>
                  <a:schemeClr val="tx1"/>
                </a:solidFill>
              </a:rPr>
              <a:t> </a:t>
            </a:r>
            <a:r>
              <a:rPr lang="ru-RU" altLang="ru-RU" sz="1846" dirty="0"/>
              <a:t>Речь идет </a:t>
            </a:r>
            <a:r>
              <a:rPr lang="ru-RU" sz="1846" dirty="0"/>
              <a:t>не о любых результатах интеллектуальной деятельности, а только о таких, которые охраняются в режиме исключительных прав (предметом нарушения являются права промышленной собственности, и делам (незаконное использование средств индивидуализации отнесено к новому институту смешения, статья 14.6 Закона) </a:t>
            </a:r>
            <a:endParaRPr lang="ru-RU" altLang="ru-RU" sz="1662" dirty="0">
              <a:solidFill>
                <a:schemeClr val="accent6"/>
              </a:solidFill>
            </a:endParaRPr>
          </a:p>
          <a:p>
            <a:pPr eaLnBrk="1" hangingPunct="1">
              <a:spcBef>
                <a:spcPct val="0"/>
              </a:spcBef>
              <a:buClr>
                <a:srgbClr val="993300"/>
              </a:buClr>
              <a:buSzPct val="200000"/>
              <a:buFont typeface="Wingdings" pitchFamily="2" charset="2"/>
              <a:buChar char="ü"/>
              <a:defRPr/>
            </a:pPr>
            <a:r>
              <a:rPr lang="ru-RU" sz="1846" dirty="0"/>
              <a:t>Использование может считаться санкционированным только при наличии разрешения на использование объекта исключительных прав, которое оформлено надлежащим образом (включая регистрацию лицензионного соглашения)</a:t>
            </a:r>
            <a:endParaRPr lang="ru-RU" altLang="ru-RU" sz="1846" dirty="0">
              <a:solidFill>
                <a:schemeClr val="accent6"/>
              </a:solidFill>
            </a:endParaRPr>
          </a:p>
          <a:p>
            <a:pPr eaLnBrk="1" hangingPunct="1">
              <a:spcBef>
                <a:spcPct val="0"/>
              </a:spcBef>
              <a:buClr>
                <a:srgbClr val="993300"/>
              </a:buClr>
              <a:buSzPct val="200000"/>
              <a:buFont typeface="Wingdings" pitchFamily="2" charset="2"/>
              <a:buChar char="ü"/>
              <a:defRPr/>
            </a:pPr>
            <a:r>
              <a:rPr lang="ru-RU" sz="1846" b="1" dirty="0"/>
              <a:t>Потерпевшим по данной группе дел является правообладатель исключительного права на патент либо иной объект промышленной собственности</a:t>
            </a:r>
            <a:r>
              <a:rPr lang="ru-RU" sz="1846" dirty="0"/>
              <a:t>, в то время как предполагаемый нарушитель не является правообладателем либо лицом, получившим соответствующие исключительные права на ином законном основании</a:t>
            </a:r>
          </a:p>
        </p:txBody>
      </p:sp>
    </p:spTree>
    <p:extLst>
      <p:ext uri="{BB962C8B-B14F-4D97-AF65-F5344CB8AC3E}">
        <p14:creationId xmlns:p14="http://schemas.microsoft.com/office/powerpoint/2010/main" val="1261536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22531"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2954" b="1">
              <a:solidFill>
                <a:schemeClr val="bg1"/>
              </a:solidFill>
              <a:cs typeface="Times New Roman" panose="02020603050405020304" pitchFamily="18" charset="0"/>
            </a:endParaRPr>
          </a:p>
        </p:txBody>
      </p:sp>
      <p:sp>
        <p:nvSpPr>
          <p:cNvPr id="22532"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DA3A042-FF1A-4619-B91E-ACCC66617F4E}" type="slidenum">
              <a:rPr lang="ru-RU" altLang="ru-RU" sz="1477" b="1">
                <a:solidFill>
                  <a:schemeClr val="bg1"/>
                </a:solidFill>
              </a:rPr>
              <a:pPr algn="r" eaLnBrk="1" hangingPunct="1">
                <a:spcBef>
                  <a:spcPct val="0"/>
                </a:spcBef>
                <a:buFontTx/>
                <a:buNone/>
              </a:pPr>
              <a:t>43</a:t>
            </a:fld>
            <a:endParaRPr lang="ru-RU" altLang="ru-RU" sz="1477" b="1">
              <a:solidFill>
                <a:schemeClr val="bg1"/>
              </a:solidFill>
            </a:endParaRPr>
          </a:p>
        </p:txBody>
      </p:sp>
      <p:sp>
        <p:nvSpPr>
          <p:cNvPr id="22533" name="Rectangle 8"/>
          <p:cNvSpPr>
            <a:spLocks noChangeArrowheads="1"/>
          </p:cNvSpPr>
          <p:nvPr/>
        </p:nvSpPr>
        <p:spPr bwMode="auto">
          <a:xfrm>
            <a:off x="0" y="263769"/>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b="1" dirty="0">
                <a:solidFill>
                  <a:srgbClr val="FFFFFF"/>
                </a:solidFill>
                <a:cs typeface="Times New Roman" panose="02020603050405020304" pitchFamily="18" charset="0"/>
              </a:rPr>
              <a:t>Примеры антимонопольных дел</a:t>
            </a:r>
          </a:p>
        </p:txBody>
      </p:sp>
      <p:sp>
        <p:nvSpPr>
          <p:cNvPr id="22534" name="TextBox 9"/>
          <p:cNvSpPr txBox="1">
            <a:spLocks noChangeArrowheads="1"/>
          </p:cNvSpPr>
          <p:nvPr/>
        </p:nvSpPr>
        <p:spPr bwMode="auto">
          <a:xfrm>
            <a:off x="681404" y="1055078"/>
            <a:ext cx="237392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Заявитель</a:t>
            </a:r>
          </a:p>
        </p:txBody>
      </p:sp>
      <p:pic>
        <p:nvPicPr>
          <p:cNvPr id="2253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433146"/>
            <a:ext cx="2819400" cy="39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Рисунок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7851" y="1349620"/>
            <a:ext cx="3144715" cy="44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566390" y="4658458"/>
            <a:ext cx="1861038" cy="433196"/>
          </a:xfrm>
          <a:prstGeom prst="rect">
            <a:avLst/>
          </a:prstGeom>
        </p:spPr>
        <p:txBody>
          <a:bodyPr>
            <a:spAutoFit/>
          </a:bodyPr>
          <a:lstStyle/>
          <a:p>
            <a:pPr eaLnBrk="1" hangingPunct="1">
              <a:buClr>
                <a:srgbClr val="993300"/>
              </a:buClr>
              <a:buSzPct val="200000"/>
              <a:defRPr/>
            </a:pPr>
            <a:r>
              <a:rPr lang="ru-RU" sz="2215" dirty="0"/>
              <a:t>Ответчик</a:t>
            </a:r>
            <a:endParaRPr lang="ru-RU" altLang="ru-RU" sz="2215" dirty="0">
              <a:solidFill>
                <a:schemeClr val="accent6"/>
              </a:solidFill>
            </a:endParaRPr>
          </a:p>
        </p:txBody>
      </p:sp>
      <p:sp>
        <p:nvSpPr>
          <p:cNvPr id="3" name="TextBox 2"/>
          <p:cNvSpPr txBox="1"/>
          <p:nvPr/>
        </p:nvSpPr>
        <p:spPr>
          <a:xfrm>
            <a:off x="0" y="5251939"/>
            <a:ext cx="9144000" cy="1172116"/>
          </a:xfrm>
          <a:prstGeom prst="rect">
            <a:avLst/>
          </a:prstGeom>
          <a:noFill/>
        </p:spPr>
        <p:txBody>
          <a:bodyPr>
            <a:spAutoFit/>
          </a:bodyPr>
          <a:lstStyle/>
          <a:p>
            <a:pPr algn="ctr">
              <a:defRPr/>
            </a:pPr>
            <a:r>
              <a:rPr lang="ru-RU" altLang="ru-RU" sz="1754" dirty="0">
                <a:solidFill>
                  <a:schemeClr val="accent2">
                    <a:lumMod val="75000"/>
                  </a:schemeClr>
                </a:solidFill>
              </a:rPr>
              <a:t>Использование </a:t>
            </a:r>
            <a:r>
              <a:rPr lang="ru-RU" sz="1754" dirty="0">
                <a:solidFill>
                  <a:schemeClr val="accent2">
                    <a:lumMod val="75000"/>
                  </a:schemeClr>
                </a:solidFill>
              </a:rPr>
              <a:t>нарушителем без санкции правообладателя результатов интеллектуальной деятельности во вводимых в оборот товарах, работах, услугах при их продаже, обмене или ином введении в оборот, - форма паразитической конкуренции</a:t>
            </a:r>
          </a:p>
        </p:txBody>
      </p:sp>
    </p:spTree>
    <p:extLst>
      <p:ext uri="{BB962C8B-B14F-4D97-AF65-F5344CB8AC3E}">
        <p14:creationId xmlns:p14="http://schemas.microsoft.com/office/powerpoint/2010/main" val="34025226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23555" name="Rectangle 2"/>
          <p:cNvSpPr>
            <a:spLocks noChangeArrowheads="1"/>
          </p:cNvSpPr>
          <p:nvPr/>
        </p:nvSpPr>
        <p:spPr bwMode="auto">
          <a:xfrm>
            <a:off x="1752600" y="3429001"/>
            <a:ext cx="7162800"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23556"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2954" b="1">
              <a:solidFill>
                <a:schemeClr val="bg1"/>
              </a:solidFill>
              <a:cs typeface="Times New Roman" panose="02020603050405020304" pitchFamily="18" charset="0"/>
            </a:endParaRPr>
          </a:p>
        </p:txBody>
      </p:sp>
      <p:sp>
        <p:nvSpPr>
          <p:cNvPr id="23557" name="Text Box 4"/>
          <p:cNvSpPr txBox="1">
            <a:spLocks noChangeArrowheads="1"/>
          </p:cNvSpPr>
          <p:nvPr/>
        </p:nvSpPr>
        <p:spPr bwMode="auto">
          <a:xfrm>
            <a:off x="184639" y="1055077"/>
            <a:ext cx="4651131" cy="131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a:spcBef>
                <a:spcPct val="0"/>
              </a:spcBef>
              <a:spcAft>
                <a:spcPts val="1108"/>
              </a:spcAft>
              <a:buClr>
                <a:srgbClr val="993300"/>
              </a:buClr>
              <a:buSzPct val="150000"/>
              <a:buNone/>
            </a:pPr>
            <a:endParaRPr lang="ru-RU" altLang="ru-RU" sz="1846">
              <a:solidFill>
                <a:schemeClr val="accent2"/>
              </a:solidFill>
            </a:endParaRPr>
          </a:p>
        </p:txBody>
      </p:sp>
      <p:sp>
        <p:nvSpPr>
          <p:cNvPr id="23558"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758675B-F62A-454E-A302-322BA9209839}" type="slidenum">
              <a:rPr lang="ru-RU" altLang="ru-RU" sz="1477" b="1">
                <a:solidFill>
                  <a:schemeClr val="bg1"/>
                </a:solidFill>
              </a:rPr>
              <a:pPr algn="r" eaLnBrk="1" hangingPunct="1">
                <a:spcBef>
                  <a:spcPct val="0"/>
                </a:spcBef>
                <a:buFontTx/>
                <a:buNone/>
              </a:pPr>
              <a:t>44</a:t>
            </a:fld>
            <a:endParaRPr lang="ru-RU" altLang="ru-RU" sz="1477" b="1">
              <a:solidFill>
                <a:schemeClr val="bg1"/>
              </a:solidFill>
            </a:endParaRPr>
          </a:p>
        </p:txBody>
      </p:sp>
      <p:sp>
        <p:nvSpPr>
          <p:cNvPr id="23559" name="Rectangle 8"/>
          <p:cNvSpPr>
            <a:spLocks noChangeArrowheads="1"/>
          </p:cNvSpPr>
          <p:nvPr/>
        </p:nvSpPr>
        <p:spPr bwMode="auto">
          <a:xfrm>
            <a:off x="0" y="263769"/>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b="1">
                <a:solidFill>
                  <a:srgbClr val="FFFFFF"/>
                </a:solidFill>
                <a:cs typeface="Times New Roman" panose="02020603050405020304" pitchFamily="18" charset="0"/>
              </a:rPr>
              <a:t>Примеры антимонопольных дел</a:t>
            </a:r>
          </a:p>
        </p:txBody>
      </p:sp>
      <p:sp>
        <p:nvSpPr>
          <p:cNvPr id="23560" name="TextBox 8"/>
          <p:cNvSpPr txBox="1">
            <a:spLocks noChangeArrowheads="1"/>
          </p:cNvSpPr>
          <p:nvPr/>
        </p:nvSpPr>
        <p:spPr bwMode="auto">
          <a:xfrm>
            <a:off x="6286500" y="1055078"/>
            <a:ext cx="2110154"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Ответчик</a:t>
            </a:r>
          </a:p>
        </p:txBody>
      </p:sp>
      <p:sp>
        <p:nvSpPr>
          <p:cNvPr id="23561" name="TextBox 9"/>
          <p:cNvSpPr txBox="1">
            <a:spLocks noChangeArrowheads="1"/>
          </p:cNvSpPr>
          <p:nvPr/>
        </p:nvSpPr>
        <p:spPr bwMode="auto">
          <a:xfrm>
            <a:off x="681404" y="1055078"/>
            <a:ext cx="237392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Заявитель</a:t>
            </a:r>
          </a:p>
        </p:txBody>
      </p:sp>
      <p:sp>
        <p:nvSpPr>
          <p:cNvPr id="23562" name="TextBox 16"/>
          <p:cNvSpPr txBox="1">
            <a:spLocks noChangeArrowheads="1"/>
          </p:cNvSpPr>
          <p:nvPr/>
        </p:nvSpPr>
        <p:spPr bwMode="auto">
          <a:xfrm>
            <a:off x="0" y="5275385"/>
            <a:ext cx="2577612"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662">
                <a:solidFill>
                  <a:schemeClr val="accent2"/>
                </a:solidFill>
                <a:cs typeface="Times New Roman" panose="02020603050405020304" pitchFamily="18" charset="0"/>
              </a:rPr>
              <a:t>Производитель плитки Керама Марацци (оформлены права на дизайн)</a:t>
            </a:r>
          </a:p>
        </p:txBody>
      </p:sp>
      <p:sp>
        <p:nvSpPr>
          <p:cNvPr id="23563" name="TextBox 17"/>
          <p:cNvSpPr txBox="1">
            <a:spLocks noChangeArrowheads="1"/>
          </p:cNvSpPr>
          <p:nvPr/>
        </p:nvSpPr>
        <p:spPr bwMode="auto">
          <a:xfrm>
            <a:off x="6101862" y="5290039"/>
            <a:ext cx="2835520" cy="137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662">
                <a:solidFill>
                  <a:schemeClr val="accent2"/>
                </a:solidFill>
                <a:cs typeface="Times New Roman" panose="02020603050405020304" pitchFamily="18" charset="0"/>
              </a:rPr>
              <a:t>Якобы «фантазийный рисунок», совпадающий с дизайном плитки заявителя, с чуть измененными оттенками</a:t>
            </a:r>
          </a:p>
        </p:txBody>
      </p:sp>
      <p:pic>
        <p:nvPicPr>
          <p:cNvPr id="23564" name="Рисунок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8189" y="1424354"/>
            <a:ext cx="4780085" cy="39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883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87569" y="4094285"/>
            <a:ext cx="8639908" cy="2351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215"/>
          </a:p>
        </p:txBody>
      </p:sp>
      <p:sp>
        <p:nvSpPr>
          <p:cNvPr id="24579"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Формы недобросовестной конкуренции</a:t>
            </a:r>
            <a:r>
              <a:rPr lang="ru-RU" altLang="ru-RU" sz="2308" b="1">
                <a:solidFill>
                  <a:schemeClr val="bg1"/>
                </a:solidFill>
              </a:rPr>
              <a:t>:</a:t>
            </a:r>
          </a:p>
        </p:txBody>
      </p:sp>
      <p:sp>
        <p:nvSpPr>
          <p:cNvPr id="24580"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B2ED5484-B204-48CD-834A-D3BF88608DE4}" type="slidenum">
              <a:rPr lang="ru-RU" altLang="ru-RU" sz="1477" b="1">
                <a:solidFill>
                  <a:schemeClr val="bg1"/>
                </a:solidFill>
              </a:rPr>
              <a:pPr algn="ctr" eaLnBrk="1" hangingPunct="1">
                <a:spcBef>
                  <a:spcPct val="0"/>
                </a:spcBef>
                <a:buFontTx/>
                <a:buNone/>
              </a:pPr>
              <a:t>45</a:t>
            </a:fld>
            <a:endParaRPr lang="ru-RU" altLang="ru-RU" sz="1477" b="1">
              <a:solidFill>
                <a:schemeClr val="bg1"/>
              </a:solidFill>
            </a:endParaRPr>
          </a:p>
        </p:txBody>
      </p:sp>
      <p:sp>
        <p:nvSpPr>
          <p:cNvPr id="31748" name="Text Box 5"/>
          <p:cNvSpPr txBox="1">
            <a:spLocks noChangeArrowheads="1"/>
          </p:cNvSpPr>
          <p:nvPr/>
        </p:nvSpPr>
        <p:spPr bwMode="auto">
          <a:xfrm>
            <a:off x="252047" y="1036027"/>
            <a:ext cx="8508023" cy="33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000" b="1" dirty="0" smtClean="0"/>
              <a:t>Недобросовестная конкуренция путем </a:t>
            </a:r>
            <a:r>
              <a:rPr lang="ru-RU" sz="2000" b="1" dirty="0" smtClean="0"/>
              <a:t>создания смешения (ст. 14.6)</a:t>
            </a:r>
            <a:endParaRPr lang="ru-RU" altLang="ru-RU" sz="738" dirty="0">
              <a:solidFill>
                <a:schemeClr val="accent6"/>
              </a:solidFill>
            </a:endParaRPr>
          </a:p>
          <a:p>
            <a:pPr algn="just" eaLnBrk="1" hangingPunct="1">
              <a:spcBef>
                <a:spcPct val="0"/>
              </a:spcBef>
              <a:buClr>
                <a:srgbClr val="993300"/>
              </a:buClr>
              <a:buSzPct val="200000"/>
              <a:buFont typeface="Wingdings" pitchFamily="2" charset="2"/>
              <a:buChar char="ü"/>
              <a:defRPr/>
            </a:pPr>
            <a:r>
              <a:rPr lang="ru-RU" sz="1846" dirty="0"/>
              <a:t>Нарушение состоит в реализации своего товара под видом товара конкурента и сопровождается введением потребителя в заблуждение относительно производителя, качества, потребительских свойств и иных характеристик товара;</a:t>
            </a:r>
            <a:endParaRPr lang="ru-RU" sz="923" dirty="0"/>
          </a:p>
          <a:p>
            <a:pPr algn="just" eaLnBrk="1" hangingPunct="1">
              <a:spcBef>
                <a:spcPct val="0"/>
              </a:spcBef>
              <a:buClr>
                <a:srgbClr val="993300"/>
              </a:buClr>
              <a:buSzPct val="200000"/>
              <a:buFont typeface="Wingdings" pitchFamily="2" charset="2"/>
              <a:buChar char="ü"/>
              <a:defRPr/>
            </a:pPr>
            <a:r>
              <a:rPr lang="ru-RU" sz="1846" dirty="0"/>
              <a:t>Предполагаемый нарушитель получает преимущества в виде привлечения к своей продукции потребителей, которые полагают, что приобретают оригинальный товар,</a:t>
            </a:r>
            <a:r>
              <a:rPr lang="ru-RU" sz="1846" dirty="0">
                <a:solidFill>
                  <a:schemeClr val="accent6"/>
                </a:solidFill>
              </a:rPr>
              <a:t> возможности снижения издержек на разработку аналогичного товара либо бренда и понижения цены по сравнению с добросовестными конкурентами</a:t>
            </a:r>
            <a:endParaRPr lang="ru-RU" altLang="ru-RU" sz="1846" dirty="0">
              <a:solidFill>
                <a:schemeClr val="accent6"/>
              </a:solidFill>
            </a:endParaRPr>
          </a:p>
        </p:txBody>
      </p:sp>
      <p:sp>
        <p:nvSpPr>
          <p:cNvPr id="24582" name="Text Box 5"/>
          <p:cNvSpPr txBox="1">
            <a:spLocks noChangeArrowheads="1"/>
          </p:cNvSpPr>
          <p:nvPr/>
        </p:nvSpPr>
        <p:spPr bwMode="auto">
          <a:xfrm>
            <a:off x="435220" y="4106008"/>
            <a:ext cx="81416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Clr>
                <a:srgbClr val="993300"/>
              </a:buClr>
              <a:buSzPct val="200000"/>
              <a:buFontTx/>
              <a:buNone/>
            </a:pPr>
            <a:endParaRPr lang="ru-RU" altLang="ru-RU" sz="2000" b="1" dirty="0" smtClean="0"/>
          </a:p>
          <a:p>
            <a:pPr algn="ctr" eaLnBrk="1" hangingPunct="1">
              <a:spcBef>
                <a:spcPct val="0"/>
              </a:spcBef>
              <a:buClr>
                <a:srgbClr val="993300"/>
              </a:buClr>
              <a:buSzPct val="200000"/>
              <a:buFontTx/>
              <a:buNone/>
            </a:pPr>
            <a:r>
              <a:rPr lang="ru-RU" altLang="ru-RU" sz="2000" b="1" dirty="0" smtClean="0"/>
              <a:t>Указанная </a:t>
            </a:r>
            <a:r>
              <a:rPr lang="ru-RU" altLang="ru-RU" sz="2000" b="1" dirty="0"/>
              <a:t>форма недобросовестной конкуренции может проявляться на рынке различными способами, которые в ранее действовавшей редакции Закона имели различную квалификацию, а теперь смешение выступает в качестве отдельного правового института</a:t>
            </a:r>
          </a:p>
        </p:txBody>
      </p:sp>
    </p:spTree>
    <p:extLst>
      <p:ext uri="{BB962C8B-B14F-4D97-AF65-F5344CB8AC3E}">
        <p14:creationId xmlns:p14="http://schemas.microsoft.com/office/powerpoint/2010/main" val="3827111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87569" y="1235320"/>
            <a:ext cx="8782050" cy="93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215"/>
          </a:p>
        </p:txBody>
      </p:sp>
      <p:sp>
        <p:nvSpPr>
          <p:cNvPr id="25603" name="Rectangle 3"/>
          <p:cNvSpPr>
            <a:spLocks noChangeArrowheads="1"/>
          </p:cNvSpPr>
          <p:nvPr/>
        </p:nvSpPr>
        <p:spPr bwMode="auto">
          <a:xfrm>
            <a:off x="187569" y="304800"/>
            <a:ext cx="877472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b="1">
                <a:solidFill>
                  <a:schemeClr val="bg1"/>
                </a:solidFill>
              </a:rPr>
              <a:t>Способы создания смешения</a:t>
            </a:r>
            <a:endParaRPr lang="ru-RU" altLang="ru-RU" sz="2308" b="1">
              <a:solidFill>
                <a:schemeClr val="bg1"/>
              </a:solidFill>
            </a:endParaRPr>
          </a:p>
        </p:txBody>
      </p:sp>
      <p:sp>
        <p:nvSpPr>
          <p:cNvPr id="25604"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fld id="{B1A3C3F1-6543-4796-A4ED-84F371187895}" type="slidenum">
              <a:rPr lang="ru-RU" altLang="ru-RU" sz="1477" b="1">
                <a:solidFill>
                  <a:schemeClr val="bg1"/>
                </a:solidFill>
              </a:rPr>
              <a:pPr algn="ctr" eaLnBrk="1" hangingPunct="1">
                <a:spcBef>
                  <a:spcPct val="0"/>
                </a:spcBef>
                <a:buFontTx/>
                <a:buNone/>
              </a:pPr>
              <a:t>46</a:t>
            </a:fld>
            <a:endParaRPr lang="ru-RU" altLang="ru-RU" sz="1477" b="1">
              <a:solidFill>
                <a:schemeClr val="bg1"/>
              </a:solidFill>
            </a:endParaRPr>
          </a:p>
        </p:txBody>
      </p:sp>
      <p:sp>
        <p:nvSpPr>
          <p:cNvPr id="5" name="Text Box 5"/>
          <p:cNvSpPr txBox="1">
            <a:spLocks noChangeArrowheads="1"/>
          </p:cNvSpPr>
          <p:nvPr/>
        </p:nvSpPr>
        <p:spPr bwMode="auto">
          <a:xfrm>
            <a:off x="55685" y="1251439"/>
            <a:ext cx="9038492" cy="492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eaLnBrk="1" hangingPunct="1">
              <a:spcBef>
                <a:spcPct val="0"/>
              </a:spcBef>
              <a:buClr>
                <a:srgbClr val="993300"/>
              </a:buClr>
              <a:buSzPct val="200000"/>
              <a:buFontTx/>
              <a:buNone/>
              <a:defRPr/>
            </a:pPr>
            <a:r>
              <a:rPr lang="ru-RU" altLang="ru-RU" sz="2000" b="1" dirty="0"/>
              <a:t>Способы создания смешения</a:t>
            </a:r>
          </a:p>
          <a:p>
            <a:pPr algn="ctr" eaLnBrk="1" hangingPunct="1">
              <a:spcBef>
                <a:spcPct val="0"/>
              </a:spcBef>
              <a:buClr>
                <a:srgbClr val="993300"/>
              </a:buClr>
              <a:buSzPct val="200000"/>
              <a:buFontTx/>
              <a:buNone/>
              <a:defRPr/>
            </a:pPr>
            <a:r>
              <a:rPr lang="ru-RU" altLang="ru-RU" sz="2000" b="1" dirty="0"/>
              <a:t>(перечень не является исчерпывающим):</a:t>
            </a:r>
          </a:p>
          <a:p>
            <a:pPr eaLnBrk="1" hangingPunct="1">
              <a:spcBef>
                <a:spcPct val="0"/>
              </a:spcBef>
              <a:buClr>
                <a:srgbClr val="993300"/>
              </a:buClr>
              <a:buSzPct val="200000"/>
              <a:buFont typeface="Wingdings" pitchFamily="2" charset="2"/>
              <a:buChar char="ü"/>
              <a:defRPr/>
            </a:pPr>
            <a:endParaRPr lang="ru-RU" altLang="ru-RU" sz="738" dirty="0">
              <a:solidFill>
                <a:schemeClr val="accent6"/>
              </a:solidFill>
            </a:endParaRPr>
          </a:p>
          <a:p>
            <a:pPr eaLnBrk="1" hangingPunct="1">
              <a:spcBef>
                <a:spcPct val="0"/>
              </a:spcBef>
              <a:buClr>
                <a:srgbClr val="993300"/>
              </a:buClr>
              <a:buSzPct val="200000"/>
              <a:buFont typeface="Wingdings" pitchFamily="2" charset="2"/>
              <a:buChar char="ü"/>
              <a:defRPr/>
            </a:pPr>
            <a:endParaRPr lang="ru-RU" sz="1477" dirty="0"/>
          </a:p>
          <a:p>
            <a:pPr eaLnBrk="1" hangingPunct="1">
              <a:spcBef>
                <a:spcPct val="0"/>
              </a:spcBef>
              <a:buClr>
                <a:srgbClr val="993300"/>
              </a:buClr>
              <a:buSzPct val="200000"/>
              <a:buFont typeface="Wingdings" pitchFamily="2" charset="2"/>
              <a:buChar char="ü"/>
              <a:defRPr/>
            </a:pPr>
            <a:r>
              <a:rPr lang="ru-RU" sz="2400" dirty="0"/>
              <a:t>Использование средств индивидуализации продукции, товаров, работ, услуг конкурента (товарные знаки и знаки обслуживания, наименования мест происхождения товаров);</a:t>
            </a:r>
          </a:p>
          <a:p>
            <a:pPr eaLnBrk="1" hangingPunct="1">
              <a:spcBef>
                <a:spcPct val="0"/>
              </a:spcBef>
              <a:buClr>
                <a:srgbClr val="993300"/>
              </a:buClr>
              <a:buSzPct val="200000"/>
              <a:buFont typeface="Wingdings" pitchFamily="2" charset="2"/>
              <a:buChar char="ü"/>
              <a:defRPr/>
            </a:pPr>
            <a:r>
              <a:rPr lang="ru-RU" sz="2400" dirty="0"/>
              <a:t>Использование средств индивидуализации юридического лица, а именно фирменных наименований и коммерческих обозначений;</a:t>
            </a:r>
          </a:p>
          <a:p>
            <a:pPr eaLnBrk="1" hangingPunct="1">
              <a:spcBef>
                <a:spcPct val="0"/>
              </a:spcBef>
              <a:buClr>
                <a:srgbClr val="993300"/>
              </a:buClr>
              <a:buSzPct val="200000"/>
              <a:buFont typeface="Wingdings" pitchFamily="2" charset="2"/>
              <a:buChar char="ü"/>
              <a:defRPr/>
            </a:pPr>
            <a:r>
              <a:rPr lang="ru-RU" sz="2400" dirty="0"/>
              <a:t>Копирование или имитация внешнего вида товара конкурента, упаковки, этикетки, наименования, цветовой гаммы, фирменного стиля в целом (в совокупности фирменной одежды, оформления торгового зала, витрины)</a:t>
            </a:r>
            <a:endParaRPr lang="ru-RU" altLang="ru-RU" sz="2400" dirty="0">
              <a:solidFill>
                <a:schemeClr val="accent6"/>
              </a:solidFill>
            </a:endParaRPr>
          </a:p>
        </p:txBody>
      </p:sp>
    </p:spTree>
    <p:extLst>
      <p:ext uri="{BB962C8B-B14F-4D97-AF65-F5344CB8AC3E}">
        <p14:creationId xmlns:p14="http://schemas.microsoft.com/office/powerpoint/2010/main" val="1583246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27651" name="Rectangle 2"/>
          <p:cNvSpPr>
            <a:spLocks noChangeArrowheads="1"/>
          </p:cNvSpPr>
          <p:nvPr/>
        </p:nvSpPr>
        <p:spPr bwMode="auto">
          <a:xfrm>
            <a:off x="1752600" y="3429001"/>
            <a:ext cx="7162800"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27652"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2954" b="1">
              <a:solidFill>
                <a:schemeClr val="bg1"/>
              </a:solidFill>
              <a:cs typeface="Times New Roman" panose="02020603050405020304" pitchFamily="18" charset="0"/>
            </a:endParaRPr>
          </a:p>
        </p:txBody>
      </p:sp>
      <p:sp>
        <p:nvSpPr>
          <p:cNvPr id="27653" name="Text Box 4"/>
          <p:cNvSpPr txBox="1">
            <a:spLocks noChangeArrowheads="1"/>
          </p:cNvSpPr>
          <p:nvPr/>
        </p:nvSpPr>
        <p:spPr bwMode="auto">
          <a:xfrm>
            <a:off x="184639" y="1055077"/>
            <a:ext cx="4651131" cy="131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a:spcBef>
                <a:spcPct val="0"/>
              </a:spcBef>
              <a:spcAft>
                <a:spcPts val="1108"/>
              </a:spcAft>
              <a:buClr>
                <a:srgbClr val="993300"/>
              </a:buClr>
              <a:buSzPct val="150000"/>
              <a:buNone/>
            </a:pPr>
            <a:endParaRPr lang="ru-RU" altLang="ru-RU" sz="1846">
              <a:solidFill>
                <a:schemeClr val="accent2"/>
              </a:solidFill>
            </a:endParaRPr>
          </a:p>
        </p:txBody>
      </p:sp>
      <p:sp>
        <p:nvSpPr>
          <p:cNvPr id="27654"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5FBF224-280E-45C8-B1BC-D077383BB735}" type="slidenum">
              <a:rPr lang="ru-RU" altLang="ru-RU" sz="1477" b="1">
                <a:solidFill>
                  <a:schemeClr val="bg1"/>
                </a:solidFill>
              </a:rPr>
              <a:pPr algn="r" eaLnBrk="1" hangingPunct="1">
                <a:spcBef>
                  <a:spcPct val="0"/>
                </a:spcBef>
                <a:buFontTx/>
                <a:buNone/>
              </a:pPr>
              <a:t>47</a:t>
            </a:fld>
            <a:endParaRPr lang="ru-RU" altLang="ru-RU" sz="1477" b="1">
              <a:solidFill>
                <a:schemeClr val="bg1"/>
              </a:solidFill>
            </a:endParaRPr>
          </a:p>
        </p:txBody>
      </p:sp>
      <p:sp>
        <p:nvSpPr>
          <p:cNvPr id="27655" name="Rectangle 8"/>
          <p:cNvSpPr>
            <a:spLocks noChangeArrowheads="1"/>
          </p:cNvSpPr>
          <p:nvPr/>
        </p:nvSpPr>
        <p:spPr bwMode="auto">
          <a:xfrm>
            <a:off x="0" y="263769"/>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b="1">
                <a:solidFill>
                  <a:srgbClr val="FFFFFF"/>
                </a:solidFill>
                <a:cs typeface="Times New Roman" panose="02020603050405020304" pitchFamily="18" charset="0"/>
              </a:rPr>
              <a:t>Примеры антимонопольных дел</a:t>
            </a:r>
          </a:p>
        </p:txBody>
      </p:sp>
      <p:sp>
        <p:nvSpPr>
          <p:cNvPr id="27656" name="TextBox 8"/>
          <p:cNvSpPr txBox="1">
            <a:spLocks noChangeArrowheads="1"/>
          </p:cNvSpPr>
          <p:nvPr/>
        </p:nvSpPr>
        <p:spPr bwMode="auto">
          <a:xfrm>
            <a:off x="6286500" y="1055078"/>
            <a:ext cx="2110154"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Ответчик</a:t>
            </a:r>
          </a:p>
        </p:txBody>
      </p:sp>
      <p:sp>
        <p:nvSpPr>
          <p:cNvPr id="27657" name="TextBox 9"/>
          <p:cNvSpPr txBox="1">
            <a:spLocks noChangeArrowheads="1"/>
          </p:cNvSpPr>
          <p:nvPr/>
        </p:nvSpPr>
        <p:spPr bwMode="auto">
          <a:xfrm>
            <a:off x="681404" y="1055078"/>
            <a:ext cx="237392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Заявитель</a:t>
            </a:r>
          </a:p>
        </p:txBody>
      </p:sp>
      <p:pic>
        <p:nvPicPr>
          <p:cNvPr id="27658" name="Рисунок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5931" y="3562351"/>
            <a:ext cx="2661138" cy="199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1835" y="4267200"/>
            <a:ext cx="1450731" cy="19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Рисунок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05" y="3603381"/>
            <a:ext cx="29542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Рисунок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1812" y="1629508"/>
            <a:ext cx="2910254" cy="163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Рисунок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869" y="1633905"/>
            <a:ext cx="3336681" cy="119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1"/>
          <p:cNvSpPr txBox="1">
            <a:spLocks noChangeArrowheads="1"/>
          </p:cNvSpPr>
          <p:nvPr/>
        </p:nvSpPr>
        <p:spPr bwMode="auto">
          <a:xfrm>
            <a:off x="1115158" y="5955324"/>
            <a:ext cx="239297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spcBef>
                <a:spcPct val="0"/>
              </a:spcBef>
              <a:buFontTx/>
              <a:buNone/>
            </a:pPr>
            <a:r>
              <a:rPr lang="ru-RU" altLang="ru-RU" sz="1846">
                <a:solidFill>
                  <a:schemeClr val="tx1"/>
                </a:solidFill>
              </a:rPr>
              <a:t>ТЗ №276457</a:t>
            </a:r>
          </a:p>
        </p:txBody>
      </p:sp>
      <p:sp>
        <p:nvSpPr>
          <p:cNvPr id="27664" name="TextBox 2"/>
          <p:cNvSpPr txBox="1">
            <a:spLocks noChangeArrowheads="1"/>
          </p:cNvSpPr>
          <p:nvPr/>
        </p:nvSpPr>
        <p:spPr bwMode="auto">
          <a:xfrm>
            <a:off x="1314450" y="2831124"/>
            <a:ext cx="17408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spcBef>
                <a:spcPct val="0"/>
              </a:spcBef>
              <a:buFontTx/>
              <a:buNone/>
            </a:pPr>
            <a:r>
              <a:rPr lang="ru-RU" altLang="ru-RU" sz="1846">
                <a:solidFill>
                  <a:schemeClr val="tx1"/>
                </a:solidFill>
              </a:rPr>
              <a:t>ТЗ №525629</a:t>
            </a:r>
          </a:p>
        </p:txBody>
      </p:sp>
    </p:spTree>
    <p:extLst>
      <p:ext uri="{BB962C8B-B14F-4D97-AF65-F5344CB8AC3E}">
        <p14:creationId xmlns:p14="http://schemas.microsoft.com/office/powerpoint/2010/main" val="328431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828800" y="1415562"/>
            <a:ext cx="6682154" cy="20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defRPr/>
            </a:pPr>
            <a:endParaRPr lang="ru-RU" sz="1534">
              <a:solidFill>
                <a:srgbClr val="000000"/>
              </a:solidFill>
            </a:endParaRPr>
          </a:p>
          <a:p>
            <a:pPr algn="just" eaLnBrk="1" hangingPunct="1">
              <a:defRPr/>
            </a:pPr>
            <a:endParaRPr lang="ru-RU" sz="1534">
              <a:solidFill>
                <a:srgbClr val="000000"/>
              </a:solidFill>
            </a:endParaRPr>
          </a:p>
          <a:p>
            <a:pPr algn="just" eaLnBrk="1" hangingPunct="1">
              <a:defRPr/>
            </a:pPr>
            <a:endParaRPr lang="ru-RU" sz="1534">
              <a:solidFill>
                <a:srgbClr val="000000"/>
              </a:solidFill>
            </a:endParaRPr>
          </a:p>
        </p:txBody>
      </p:sp>
      <p:sp>
        <p:nvSpPr>
          <p:cNvPr id="10243" name="Rectangle 2"/>
          <p:cNvSpPr>
            <a:spLocks noChangeArrowheads="1"/>
          </p:cNvSpPr>
          <p:nvPr/>
        </p:nvSpPr>
        <p:spPr bwMode="auto">
          <a:xfrm>
            <a:off x="1969477" y="3429000"/>
            <a:ext cx="6611815" cy="153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ru-RU" sz="1534">
              <a:solidFill>
                <a:srgbClr val="000000"/>
              </a:solidFill>
            </a:endParaRPr>
          </a:p>
          <a:p>
            <a:pPr eaLnBrk="1" hangingPunct="1">
              <a:defRPr/>
            </a:pPr>
            <a:endParaRPr lang="en-US" sz="1534">
              <a:solidFill>
                <a:srgbClr val="000000"/>
              </a:solidFill>
            </a:endParaRPr>
          </a:p>
          <a:p>
            <a:pPr eaLnBrk="1" hangingPunct="1">
              <a:defRPr/>
            </a:pPr>
            <a:endParaRPr lang="ru-RU" sz="1534">
              <a:solidFill>
                <a:srgbClr val="000000"/>
              </a:solidFill>
            </a:endParaRPr>
          </a:p>
          <a:p>
            <a:pPr eaLnBrk="1" hangingPunct="1">
              <a:defRPr/>
            </a:pPr>
            <a:r>
              <a:rPr lang="en-US" sz="2045">
                <a:solidFill>
                  <a:srgbClr val="000000"/>
                </a:solidFill>
              </a:rPr>
              <a:t> </a:t>
            </a:r>
          </a:p>
          <a:p>
            <a:pPr algn="just" eaLnBrk="1" hangingPunct="1">
              <a:spcBef>
                <a:spcPts val="852"/>
              </a:spcBef>
              <a:defRPr/>
            </a:pPr>
            <a:endParaRPr lang="en-US" sz="2045">
              <a:solidFill>
                <a:srgbClr val="000000"/>
              </a:solidFill>
            </a:endParaRPr>
          </a:p>
        </p:txBody>
      </p:sp>
      <p:sp>
        <p:nvSpPr>
          <p:cNvPr id="10244" name="Text Box 3"/>
          <p:cNvSpPr txBox="1">
            <a:spLocks noChangeArrowheads="1"/>
          </p:cNvSpPr>
          <p:nvPr/>
        </p:nvSpPr>
        <p:spPr bwMode="auto">
          <a:xfrm>
            <a:off x="74735" y="315059"/>
            <a:ext cx="8440615" cy="5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ru-RU" sz="2727" b="1">
              <a:solidFill>
                <a:schemeClr val="bg1"/>
              </a:solidFill>
              <a:cs typeface="Times New Roman" panose="02020603050405020304" pitchFamily="18" charset="0"/>
            </a:endParaRPr>
          </a:p>
        </p:txBody>
      </p:sp>
      <p:sp>
        <p:nvSpPr>
          <p:cNvPr id="10245" name="Text Box 4"/>
          <p:cNvSpPr txBox="1">
            <a:spLocks noChangeArrowheads="1"/>
          </p:cNvSpPr>
          <p:nvPr/>
        </p:nvSpPr>
        <p:spPr bwMode="auto">
          <a:xfrm>
            <a:off x="521677" y="1238251"/>
            <a:ext cx="4293577" cy="121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lstStyle>
            <a:lvl1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023"/>
              </a:spcAft>
              <a:buClr>
                <a:srgbClr val="993300"/>
              </a:buClr>
              <a:buSzPct val="150000"/>
              <a:defRPr/>
            </a:pPr>
            <a:endParaRPr lang="ru-RU" sz="1704">
              <a:solidFill>
                <a:schemeClr val="accent2"/>
              </a:solidFill>
            </a:endParaRPr>
          </a:p>
        </p:txBody>
      </p:sp>
      <p:sp>
        <p:nvSpPr>
          <p:cNvPr id="33798" name="Text Box 5"/>
          <p:cNvSpPr txBox="1">
            <a:spLocks noChangeArrowheads="1"/>
          </p:cNvSpPr>
          <p:nvPr/>
        </p:nvSpPr>
        <p:spPr bwMode="auto">
          <a:xfrm>
            <a:off x="6822831" y="6091605"/>
            <a:ext cx="1969477" cy="25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686" tIns="39877" rIns="76686" bIns="39877"/>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0370A219-4437-4E9B-80FA-763A2DA2FC08}" type="slidenum">
              <a:rPr lang="ru-RU" altLang="ru-RU" sz="1292" b="1">
                <a:solidFill>
                  <a:schemeClr val="bg1"/>
                </a:solidFill>
              </a:rPr>
              <a:pPr algn="r" eaLnBrk="1" hangingPunct="1">
                <a:spcBef>
                  <a:spcPct val="0"/>
                </a:spcBef>
                <a:buFontTx/>
                <a:buNone/>
              </a:pPr>
              <a:t>48</a:t>
            </a:fld>
            <a:endParaRPr lang="ru-RU" altLang="ru-RU" sz="1292" b="1">
              <a:solidFill>
                <a:schemeClr val="bg1"/>
              </a:solidFill>
            </a:endParaRPr>
          </a:p>
        </p:txBody>
      </p:sp>
      <p:sp>
        <p:nvSpPr>
          <p:cNvPr id="10247" name="Rectangle 8"/>
          <p:cNvSpPr>
            <a:spLocks noChangeArrowheads="1"/>
          </p:cNvSpPr>
          <p:nvPr/>
        </p:nvSpPr>
        <p:spPr bwMode="auto">
          <a:xfrm>
            <a:off x="351693" y="363416"/>
            <a:ext cx="8440615" cy="44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ru-RU" sz="2045" b="1" dirty="0">
                <a:solidFill>
                  <a:schemeClr val="bg1"/>
                </a:solidFill>
              </a:rPr>
              <a:t>Примеры </a:t>
            </a:r>
            <a:r>
              <a:rPr lang="ru-RU" sz="2308" b="1" dirty="0">
                <a:solidFill>
                  <a:schemeClr val="bg1"/>
                </a:solidFill>
              </a:rPr>
              <a:t>антимонопольных</a:t>
            </a:r>
            <a:r>
              <a:rPr lang="ru-RU" sz="2045" b="1" dirty="0">
                <a:solidFill>
                  <a:schemeClr val="bg1"/>
                </a:solidFill>
              </a:rPr>
              <a:t> дел</a:t>
            </a:r>
          </a:p>
        </p:txBody>
      </p:sp>
      <p:sp>
        <p:nvSpPr>
          <p:cNvPr id="10248" name="TextBox 7"/>
          <p:cNvSpPr txBox="1">
            <a:spLocks noChangeArrowheads="1"/>
          </p:cNvSpPr>
          <p:nvPr/>
        </p:nvSpPr>
        <p:spPr bwMode="auto">
          <a:xfrm>
            <a:off x="493835" y="1298331"/>
            <a:ext cx="8298473" cy="61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ru-RU" sz="1704" dirty="0">
                <a:solidFill>
                  <a:schemeClr val="accent2"/>
                </a:solidFill>
                <a:cs typeface="Times New Roman" panose="02020603050405020304" pitchFamily="18" charset="0"/>
              </a:rPr>
              <a:t>ФАС России признала действия по выпуску икры в упаковке, имитирующей упаковку и обозначения конкурента, актом недобросовестной </a:t>
            </a:r>
            <a:r>
              <a:rPr lang="ru-RU" sz="1704" dirty="0" smtClean="0">
                <a:solidFill>
                  <a:schemeClr val="accent2"/>
                </a:solidFill>
                <a:cs typeface="Times New Roman" panose="02020603050405020304" pitchFamily="18" charset="0"/>
              </a:rPr>
              <a:t>конкуренции</a:t>
            </a:r>
            <a:endParaRPr lang="ru-RU" sz="1704" dirty="0"/>
          </a:p>
        </p:txBody>
      </p:sp>
      <p:sp>
        <p:nvSpPr>
          <p:cNvPr id="10249" name="TextBox 8"/>
          <p:cNvSpPr txBox="1">
            <a:spLocks noChangeArrowheads="1"/>
          </p:cNvSpPr>
          <p:nvPr/>
        </p:nvSpPr>
        <p:spPr bwMode="auto">
          <a:xfrm>
            <a:off x="4510454" y="2262554"/>
            <a:ext cx="2618643" cy="87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ru-RU" sz="1704" b="1">
                <a:solidFill>
                  <a:schemeClr val="accent2"/>
                </a:solidFill>
                <a:cs typeface="Times New Roman" panose="02020603050405020304" pitchFamily="18" charset="0"/>
              </a:rPr>
              <a:t>Ответчик</a:t>
            </a:r>
          </a:p>
          <a:p>
            <a:pPr eaLnBrk="1" hangingPunct="1">
              <a:defRPr/>
            </a:pPr>
            <a:endParaRPr lang="ru-RU" sz="1704" b="1">
              <a:solidFill>
                <a:schemeClr val="accent2"/>
              </a:solidFill>
              <a:cs typeface="Times New Roman" panose="02020603050405020304" pitchFamily="18" charset="0"/>
            </a:endParaRPr>
          </a:p>
          <a:p>
            <a:pPr eaLnBrk="1" hangingPunct="1">
              <a:defRPr/>
            </a:pPr>
            <a:r>
              <a:rPr lang="ru-RU" sz="1704">
                <a:solidFill>
                  <a:schemeClr val="accent2"/>
                </a:solidFill>
                <a:cs typeface="Times New Roman" panose="02020603050405020304" pitchFamily="18" charset="0"/>
              </a:rPr>
              <a:t>Пром.образцы</a:t>
            </a:r>
          </a:p>
        </p:txBody>
      </p:sp>
      <p:sp>
        <p:nvSpPr>
          <p:cNvPr id="10250" name="TextBox 9"/>
          <p:cNvSpPr txBox="1">
            <a:spLocks noChangeArrowheads="1"/>
          </p:cNvSpPr>
          <p:nvPr/>
        </p:nvSpPr>
        <p:spPr bwMode="auto">
          <a:xfrm>
            <a:off x="1258766" y="2262554"/>
            <a:ext cx="2192215"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ru-RU" sz="1704" b="1">
                <a:solidFill>
                  <a:schemeClr val="accent2"/>
                </a:solidFill>
                <a:cs typeface="Times New Roman" panose="02020603050405020304" pitchFamily="18" charset="0"/>
              </a:rPr>
              <a:t>Заявитель</a:t>
            </a:r>
          </a:p>
        </p:txBody>
      </p:sp>
      <p:pic>
        <p:nvPicPr>
          <p:cNvPr id="33803" name="Рисунок 10" descr="41986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9097" y="2089639"/>
            <a:ext cx="15621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Рисунок 11" descr="второй.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674" y="3859823"/>
            <a:ext cx="1138603" cy="10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Рисунок 13" descr="41986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6243" y="4220308"/>
            <a:ext cx="1827334" cy="183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Рисунок 14" descr="35052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3746" y="3121269"/>
            <a:ext cx="3681046" cy="28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Рисунок 15" descr="35488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1077" y="3171093"/>
            <a:ext cx="1650023" cy="97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Рисунок 18" descr="1353173204.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693" y="2516066"/>
            <a:ext cx="1317381" cy="131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Рисунок 19" descr="Ikra-moyvy-Santa-Bremor-podkopchennaya.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597" y="4963259"/>
            <a:ext cx="1156188" cy="11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058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35843"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2954" b="1">
              <a:solidFill>
                <a:schemeClr val="bg1"/>
              </a:solidFill>
              <a:cs typeface="Times New Roman" panose="02020603050405020304" pitchFamily="18" charset="0"/>
            </a:endParaRPr>
          </a:p>
        </p:txBody>
      </p:sp>
      <p:sp>
        <p:nvSpPr>
          <p:cNvPr id="35844"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B082AAE-3F16-4E29-A18B-38183DE38379}" type="slidenum">
              <a:rPr lang="ru-RU" altLang="ru-RU" sz="1477" b="1">
                <a:solidFill>
                  <a:schemeClr val="bg1"/>
                </a:solidFill>
              </a:rPr>
              <a:pPr algn="r" eaLnBrk="1" hangingPunct="1">
                <a:spcBef>
                  <a:spcPct val="0"/>
                </a:spcBef>
                <a:buFontTx/>
                <a:buNone/>
              </a:pPr>
              <a:t>49</a:t>
            </a:fld>
            <a:endParaRPr lang="ru-RU" altLang="ru-RU" sz="1477" b="1">
              <a:solidFill>
                <a:schemeClr val="bg1"/>
              </a:solidFill>
            </a:endParaRPr>
          </a:p>
        </p:txBody>
      </p:sp>
      <p:sp>
        <p:nvSpPr>
          <p:cNvPr id="35845" name="Rectangle 8"/>
          <p:cNvSpPr>
            <a:spLocks noChangeArrowheads="1"/>
          </p:cNvSpPr>
          <p:nvPr/>
        </p:nvSpPr>
        <p:spPr bwMode="auto">
          <a:xfrm>
            <a:off x="0" y="263769"/>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b="1" dirty="0">
                <a:solidFill>
                  <a:srgbClr val="FFFFFF"/>
                </a:solidFill>
                <a:cs typeface="Times New Roman" panose="02020603050405020304" pitchFamily="18" charset="0"/>
              </a:rPr>
              <a:t>Примеры антимонопольных дел</a:t>
            </a:r>
          </a:p>
        </p:txBody>
      </p:sp>
      <p:sp>
        <p:nvSpPr>
          <p:cNvPr id="35846" name="TextBox 9"/>
          <p:cNvSpPr txBox="1">
            <a:spLocks noChangeArrowheads="1"/>
          </p:cNvSpPr>
          <p:nvPr/>
        </p:nvSpPr>
        <p:spPr bwMode="auto">
          <a:xfrm>
            <a:off x="681404" y="1055078"/>
            <a:ext cx="237392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Заявитель</a:t>
            </a:r>
          </a:p>
        </p:txBody>
      </p:sp>
      <p:pic>
        <p:nvPicPr>
          <p:cNvPr id="35847" name="Рисунок 10"/>
          <p:cNvPicPr>
            <a:picLocks noChangeAspect="1"/>
          </p:cNvPicPr>
          <p:nvPr/>
        </p:nvPicPr>
        <p:blipFill>
          <a:blip r:embed="rId3">
            <a:extLst>
              <a:ext uri="{28A0092B-C50C-407E-A947-70E740481C1C}">
                <a14:useLocalDpi xmlns:a14="http://schemas.microsoft.com/office/drawing/2010/main" val="0"/>
              </a:ext>
            </a:extLst>
          </a:blip>
          <a:srcRect l="9621" t="9367" r="20486" b="3906"/>
          <a:stretch>
            <a:fillRect/>
          </a:stretch>
        </p:blipFill>
        <p:spPr bwMode="auto">
          <a:xfrm>
            <a:off x="6167805" y="4063512"/>
            <a:ext cx="2416419" cy="212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Рисунок 11"/>
          <p:cNvPicPr>
            <a:picLocks noChangeAspect="1"/>
          </p:cNvPicPr>
          <p:nvPr/>
        </p:nvPicPr>
        <p:blipFill>
          <a:blip r:embed="rId4">
            <a:extLst>
              <a:ext uri="{28A0092B-C50C-407E-A947-70E740481C1C}">
                <a14:useLocalDpi xmlns:a14="http://schemas.microsoft.com/office/drawing/2010/main" val="0"/>
              </a:ext>
            </a:extLst>
          </a:blip>
          <a:srcRect l="43796" t="10292" r="17644" b="38104"/>
          <a:stretch>
            <a:fillRect/>
          </a:stretch>
        </p:blipFill>
        <p:spPr bwMode="auto">
          <a:xfrm>
            <a:off x="1841989" y="1573823"/>
            <a:ext cx="1169377" cy="216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Рисунок 14"/>
          <p:cNvPicPr>
            <a:picLocks noChangeAspect="1"/>
          </p:cNvPicPr>
          <p:nvPr/>
        </p:nvPicPr>
        <p:blipFill>
          <a:blip r:embed="rId5">
            <a:extLst>
              <a:ext uri="{28A0092B-C50C-407E-A947-70E740481C1C}">
                <a14:useLocalDpi xmlns:a14="http://schemas.microsoft.com/office/drawing/2010/main" val="0"/>
              </a:ext>
            </a:extLst>
          </a:blip>
          <a:srcRect l="41463" t="37038" r="9222" b="17130"/>
          <a:stretch>
            <a:fillRect/>
          </a:stretch>
        </p:blipFill>
        <p:spPr bwMode="auto">
          <a:xfrm>
            <a:off x="276958" y="1579685"/>
            <a:ext cx="1729154" cy="217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Рисунок 15"/>
          <p:cNvPicPr>
            <a:picLocks noChangeAspect="1"/>
          </p:cNvPicPr>
          <p:nvPr/>
        </p:nvPicPr>
        <p:blipFill>
          <a:blip r:embed="rId6">
            <a:extLst>
              <a:ext uri="{28A0092B-C50C-407E-A947-70E740481C1C}">
                <a14:useLocalDpi xmlns:a14="http://schemas.microsoft.com/office/drawing/2010/main" val="0"/>
              </a:ext>
            </a:extLst>
          </a:blip>
          <a:srcRect l="7385" r="24055" b="20065"/>
          <a:stretch>
            <a:fillRect/>
          </a:stretch>
        </p:blipFill>
        <p:spPr bwMode="auto">
          <a:xfrm>
            <a:off x="5905500" y="1502020"/>
            <a:ext cx="2719754" cy="224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6"/>
          <p:cNvSpPr txBox="1">
            <a:spLocks noChangeArrowheads="1"/>
          </p:cNvSpPr>
          <p:nvPr/>
        </p:nvSpPr>
        <p:spPr bwMode="auto">
          <a:xfrm>
            <a:off x="3034813" y="2165839"/>
            <a:ext cx="2793023"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585">
                <a:solidFill>
                  <a:schemeClr val="accent2"/>
                </a:solidFill>
                <a:cs typeface="Times New Roman" panose="02020603050405020304" pitchFamily="18" charset="0"/>
              </a:rPr>
              <a:t>Аналогичное композиционное построение, цветовое решение, расположение элементов, шрифты</a:t>
            </a:r>
          </a:p>
        </p:txBody>
      </p:sp>
      <p:pic>
        <p:nvPicPr>
          <p:cNvPr id="35852" name="Рисунок 7"/>
          <p:cNvPicPr>
            <a:picLocks noChangeAspect="1"/>
          </p:cNvPicPr>
          <p:nvPr/>
        </p:nvPicPr>
        <p:blipFill>
          <a:blip r:embed="rId7">
            <a:extLst>
              <a:ext uri="{28A0092B-C50C-407E-A947-70E740481C1C}">
                <a14:useLocalDpi xmlns:a14="http://schemas.microsoft.com/office/drawing/2010/main" val="0"/>
              </a:ext>
            </a:extLst>
          </a:blip>
          <a:srcRect l="24200" r="5405" b="5325"/>
          <a:stretch>
            <a:fillRect/>
          </a:stretch>
        </p:blipFill>
        <p:spPr bwMode="auto">
          <a:xfrm>
            <a:off x="681405" y="4026877"/>
            <a:ext cx="1965080" cy="18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Box 9"/>
          <p:cNvSpPr txBox="1">
            <a:spLocks noChangeArrowheads="1"/>
          </p:cNvSpPr>
          <p:nvPr/>
        </p:nvSpPr>
        <p:spPr bwMode="auto">
          <a:xfrm>
            <a:off x="6078415" y="1116624"/>
            <a:ext cx="237392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1846">
                <a:solidFill>
                  <a:schemeClr val="accent2"/>
                </a:solidFill>
                <a:cs typeface="Times New Roman" panose="02020603050405020304" pitchFamily="18" charset="0"/>
              </a:rPr>
              <a:t>Ответчик</a:t>
            </a:r>
          </a:p>
        </p:txBody>
      </p:sp>
    </p:spTree>
    <p:extLst>
      <p:ext uri="{BB962C8B-B14F-4D97-AF65-F5344CB8AC3E}">
        <p14:creationId xmlns:p14="http://schemas.microsoft.com/office/powerpoint/2010/main" val="3867454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0" y="0"/>
            <a:ext cx="9144000" cy="620688"/>
          </a:xfrm>
        </p:spPr>
        <p:txBody>
          <a:bodyPr/>
          <a:lstStyle/>
          <a:p>
            <a:pPr eaLnBrk="1" hangingPunct="1">
              <a:lnSpc>
                <a:spcPct val="85000"/>
              </a:lnSpc>
            </a:pPr>
            <a:r>
              <a:rPr lang="ru-RU" dirty="0" smtClean="0"/>
              <a:t> </a:t>
            </a:r>
            <a:r>
              <a:rPr lang="ru-RU" sz="2600" b="1" kern="1200" dirty="0">
                <a:solidFill>
                  <a:schemeClr val="bg1"/>
                </a:solidFill>
                <a:ea typeface="+mj-ea"/>
                <a:cs typeface="+mj-cs"/>
              </a:rPr>
              <a:t>РОССИЙСКАЯ СПЕЦИФИКА </a:t>
            </a:r>
            <a:r>
              <a:rPr lang="ru-RU" sz="2600" b="1" kern="1200" dirty="0" smtClean="0">
                <a:solidFill>
                  <a:schemeClr val="bg1"/>
                </a:solidFill>
                <a:ea typeface="+mj-ea"/>
                <a:cs typeface="+mj-cs"/>
              </a:rPr>
              <a:t/>
            </a:r>
            <a:br>
              <a:rPr lang="ru-RU" sz="2600" b="1" kern="1200" dirty="0" smtClean="0">
                <a:solidFill>
                  <a:schemeClr val="bg1"/>
                </a:solidFill>
                <a:ea typeface="+mj-ea"/>
                <a:cs typeface="+mj-cs"/>
              </a:rPr>
            </a:br>
            <a:r>
              <a:rPr lang="ru-RU" sz="2600" b="1" kern="1200" dirty="0" smtClean="0">
                <a:solidFill>
                  <a:schemeClr val="bg1"/>
                </a:solidFill>
                <a:ea typeface="+mj-ea"/>
                <a:cs typeface="+mj-cs"/>
              </a:rPr>
              <a:t>АНТИКОНКУРЕНТНЫХ </a:t>
            </a:r>
            <a:r>
              <a:rPr lang="ru-RU" sz="2600" b="1" kern="1200" dirty="0">
                <a:solidFill>
                  <a:schemeClr val="bg1"/>
                </a:solidFill>
                <a:ea typeface="+mj-ea"/>
                <a:cs typeface="+mj-cs"/>
              </a:rPr>
              <a:t>СОГЛАШЕНИЙ</a:t>
            </a:r>
          </a:p>
        </p:txBody>
      </p:sp>
      <p:sp>
        <p:nvSpPr>
          <p:cNvPr id="18436" name="Rectangle 1"/>
          <p:cNvSpPr>
            <a:spLocks noChangeArrowheads="1"/>
          </p:cNvSpPr>
          <p:nvPr/>
        </p:nvSpPr>
        <p:spPr bwMode="auto">
          <a:xfrm>
            <a:off x="179388" y="920573"/>
            <a:ext cx="882173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indent="0" algn="ctr" eaLnBrk="1" hangingPunct="1"/>
            <a:r>
              <a:rPr kumimoji="1" lang="ru-RU" sz="3000" dirty="0">
                <a:solidFill>
                  <a:srgbClr val="008080"/>
                </a:solidFill>
              </a:rPr>
              <a:t>ОРГАНИЗАТОРОМ  ИЛИ  УЧАСТНИКОМ АНТИКОНКУРЕНТНЫХ СОГЛАШЕНИЙ ЧАСТО ЯВЛЯЕТСЯ ОРГАН </a:t>
            </a:r>
            <a:r>
              <a:rPr kumimoji="1" lang="ru-RU" sz="3000" dirty="0" smtClean="0">
                <a:solidFill>
                  <a:srgbClr val="008080"/>
                </a:solidFill>
              </a:rPr>
              <a:t>ВЛАСТИ. </a:t>
            </a:r>
          </a:p>
          <a:p>
            <a:pPr indent="0" algn="ctr" eaLnBrk="1" hangingPunct="1"/>
            <a:endParaRPr kumimoji="1" lang="ru-RU" sz="3000" dirty="0" smtClean="0">
              <a:solidFill>
                <a:srgbClr val="FF0000"/>
              </a:solidFill>
            </a:endParaRPr>
          </a:p>
          <a:p>
            <a:pPr indent="0" algn="ctr" eaLnBrk="1" hangingPunct="1"/>
            <a:r>
              <a:rPr kumimoji="1" lang="ru-RU" sz="3000" dirty="0" smtClean="0">
                <a:solidFill>
                  <a:srgbClr val="FF0000"/>
                </a:solidFill>
              </a:rPr>
              <a:t>ЦЕЛИ:</a:t>
            </a:r>
          </a:p>
        </p:txBody>
      </p:sp>
      <p:sp>
        <p:nvSpPr>
          <p:cNvPr id="18437" name="Rectangle 1"/>
          <p:cNvSpPr>
            <a:spLocks noChangeArrowheads="1"/>
          </p:cNvSpPr>
          <p:nvPr/>
        </p:nvSpPr>
        <p:spPr bwMode="auto">
          <a:xfrm>
            <a:off x="251520" y="5505864"/>
            <a:ext cx="87496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indent="0" algn="ctr" eaLnBrk="1" hangingPunct="1"/>
            <a:r>
              <a:rPr kumimoji="1" lang="ru-RU" sz="3000" dirty="0">
                <a:solidFill>
                  <a:srgbClr val="FF0000"/>
                </a:solidFill>
              </a:rPr>
              <a:t>АНТИКОНКУРЕНТНОЕ СОГЛАШЕНИЕ С УЧАСТИЕМ ОРГАНА ВЛАСТИ = КОРРУПЦИЯ</a:t>
            </a:r>
            <a:endParaRPr kumimoji="1" lang="ru-RU" sz="3000" b="0" dirty="0">
              <a:solidFill>
                <a:srgbClr val="FF0000"/>
              </a:solidFill>
            </a:endParaRPr>
          </a:p>
        </p:txBody>
      </p:sp>
      <p:sp>
        <p:nvSpPr>
          <p:cNvPr id="18438" name="Rectangle 1"/>
          <p:cNvSpPr>
            <a:spLocks noChangeArrowheads="1"/>
          </p:cNvSpPr>
          <p:nvPr/>
        </p:nvSpPr>
        <p:spPr bwMode="auto">
          <a:xfrm>
            <a:off x="574924" y="3091149"/>
            <a:ext cx="8605589"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42900" eaLnBrk="0" hangingPunct="0">
              <a:defRPr sz="2000" b="1">
                <a:solidFill>
                  <a:schemeClr val="bg1"/>
                </a:solidFill>
                <a:latin typeface="Times New Roman" panose="02020603050405020304" pitchFamily="18" charset="0"/>
                <a:cs typeface="Times New Roman" panose="02020603050405020304" pitchFamily="18" charset="0"/>
              </a:defRPr>
            </a:lvl1pPr>
            <a:lvl2pPr marL="742950" indent="-285750" eaLnBrk="0" hangingPunct="0">
              <a:defRPr sz="2000" b="1">
                <a:solidFill>
                  <a:schemeClr val="bg1"/>
                </a:solidFill>
                <a:latin typeface="Times New Roman" panose="02020603050405020304" pitchFamily="18" charset="0"/>
                <a:cs typeface="Times New Roman" panose="02020603050405020304" pitchFamily="18" charset="0"/>
              </a:defRPr>
            </a:lvl2pPr>
            <a:lvl3pPr marL="1143000" indent="-228600" eaLnBrk="0" hangingPunct="0">
              <a:defRPr sz="2000" b="1">
                <a:solidFill>
                  <a:schemeClr val="bg1"/>
                </a:solidFill>
                <a:latin typeface="Times New Roman" panose="02020603050405020304" pitchFamily="18" charset="0"/>
                <a:cs typeface="Times New Roman" panose="02020603050405020304" pitchFamily="18" charset="0"/>
              </a:defRPr>
            </a:lvl3pPr>
            <a:lvl4pPr marL="1600200" indent="-228600" eaLnBrk="0" hangingPunct="0">
              <a:defRPr sz="2000" b="1">
                <a:solidFill>
                  <a:schemeClr val="bg1"/>
                </a:solidFill>
                <a:latin typeface="Times New Roman" panose="02020603050405020304" pitchFamily="18" charset="0"/>
                <a:cs typeface="Times New Roman" panose="02020603050405020304" pitchFamily="18" charset="0"/>
              </a:defRPr>
            </a:lvl4pPr>
            <a:lvl5pPr marL="2057400" indent="-228600" eaLnBrk="0" hangingPunct="0">
              <a:defRPr sz="2000" b="1">
                <a:solidFill>
                  <a:schemeClr val="bg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000" b="1">
                <a:solidFill>
                  <a:schemeClr val="bg1"/>
                </a:solidFill>
                <a:latin typeface="Times New Roman" panose="02020603050405020304" pitchFamily="18" charset="0"/>
                <a:cs typeface="Times New Roman" panose="02020603050405020304" pitchFamily="18" charset="0"/>
              </a:defRPr>
            </a:lvl9pPr>
          </a:lstStyle>
          <a:p>
            <a:pPr eaLnBrk="1" hangingPunct="1">
              <a:spcBef>
                <a:spcPct val="20000"/>
              </a:spcBef>
              <a:buFontTx/>
              <a:buAutoNum type="arabicPeriod"/>
            </a:pPr>
            <a:endParaRPr kumimoji="1" lang="ru-RU" sz="2400" b="0" dirty="0" smtClean="0">
              <a:solidFill>
                <a:srgbClr val="333399"/>
              </a:solidFill>
              <a:latin typeface="Arial" panose="020B0604020202020204" pitchFamily="34" charset="0"/>
            </a:endParaRPr>
          </a:p>
          <a:p>
            <a:pPr eaLnBrk="1" hangingPunct="1">
              <a:spcBef>
                <a:spcPct val="20000"/>
              </a:spcBef>
              <a:buFontTx/>
              <a:buAutoNum type="arabicPeriod"/>
            </a:pPr>
            <a:r>
              <a:rPr kumimoji="1" lang="ru-RU" sz="2400" b="0" dirty="0" smtClean="0">
                <a:solidFill>
                  <a:srgbClr val="333399"/>
                </a:solidFill>
                <a:latin typeface="Arial" panose="020B0604020202020204" pitchFamily="34" charset="0"/>
              </a:rPr>
              <a:t>Обеспечить </a:t>
            </a:r>
            <a:r>
              <a:rPr kumimoji="1" lang="ru-RU" sz="2400" b="0" dirty="0">
                <a:solidFill>
                  <a:srgbClr val="333399"/>
                </a:solidFill>
                <a:latin typeface="Arial" panose="020B0604020202020204" pitchFamily="34" charset="0"/>
              </a:rPr>
              <a:t>преференции «своим».</a:t>
            </a:r>
          </a:p>
          <a:p>
            <a:pPr eaLnBrk="1" hangingPunct="1">
              <a:spcBef>
                <a:spcPct val="20000"/>
              </a:spcBef>
              <a:buFontTx/>
              <a:buAutoNum type="arabicPeriod"/>
            </a:pPr>
            <a:r>
              <a:rPr kumimoji="1" lang="ru-RU" sz="2400" b="0" dirty="0">
                <a:solidFill>
                  <a:srgbClr val="333399"/>
                </a:solidFill>
                <a:latin typeface="Arial" panose="020B0604020202020204" pitchFamily="34" charset="0"/>
              </a:rPr>
              <a:t>Воспрепятствовать равным условиям конкурентной борьбы.</a:t>
            </a:r>
          </a:p>
          <a:p>
            <a:pPr eaLnBrk="1" hangingPunct="1">
              <a:spcBef>
                <a:spcPct val="20000"/>
              </a:spcBef>
              <a:buFontTx/>
              <a:buAutoNum type="arabicPeriod"/>
            </a:pPr>
            <a:r>
              <a:rPr kumimoji="1" lang="ru-RU" sz="2400" b="0" dirty="0">
                <a:solidFill>
                  <a:srgbClr val="333399"/>
                </a:solidFill>
                <a:latin typeface="Arial" panose="020B0604020202020204" pitchFamily="34" charset="0"/>
              </a:rPr>
              <a:t>Устранить с рынка «неугодных».</a:t>
            </a:r>
          </a:p>
        </p:txBody>
      </p:sp>
      <p:sp>
        <p:nvSpPr>
          <p:cNvPr id="2" name="Номер слайда 1"/>
          <p:cNvSpPr>
            <a:spLocks noGrp="1"/>
          </p:cNvSpPr>
          <p:nvPr>
            <p:ph type="sldNum" sz="quarter" idx="10"/>
          </p:nvPr>
        </p:nvSpPr>
        <p:spPr/>
        <p:txBody>
          <a:bodyPr/>
          <a:lstStyle/>
          <a:p>
            <a:fld id="{9D402C37-3C23-4DCB-8B93-3C4A860914E1}" type="slidenum">
              <a:rPr lang="ru-RU" smtClean="0"/>
              <a:pPr/>
              <a:t>5</a:t>
            </a:fld>
            <a:endParaRPr lang="ru-RU"/>
          </a:p>
        </p:txBody>
      </p:sp>
    </p:spTree>
    <p:extLst>
      <p:ext uri="{BB962C8B-B14F-4D97-AF65-F5344CB8AC3E}">
        <p14:creationId xmlns:p14="http://schemas.microsoft.com/office/powerpoint/2010/main" val="4208013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37891" name="Rectangle 2"/>
          <p:cNvSpPr>
            <a:spLocks noChangeArrowheads="1"/>
          </p:cNvSpPr>
          <p:nvPr/>
        </p:nvSpPr>
        <p:spPr bwMode="auto">
          <a:xfrm>
            <a:off x="1752600" y="3429001"/>
            <a:ext cx="7162800"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37892"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Clr>
                <a:srgbClr val="000000"/>
              </a:buClr>
              <a:buFont typeface="Times New Roman" panose="02020603050405020304" pitchFamily="18" charset="0"/>
              <a:buNone/>
            </a:pPr>
            <a:r>
              <a:rPr lang="ru-RU" altLang="ru-RU" sz="2585" b="1" dirty="0">
                <a:solidFill>
                  <a:srgbClr val="FFFFFF"/>
                </a:solidFill>
              </a:rPr>
              <a:t>Проблема «советских» товарных знаков</a:t>
            </a:r>
          </a:p>
        </p:txBody>
      </p:sp>
      <p:sp>
        <p:nvSpPr>
          <p:cNvPr id="37893" name="Text Box 4"/>
          <p:cNvSpPr txBox="1">
            <a:spLocks noChangeArrowheads="1"/>
          </p:cNvSpPr>
          <p:nvPr/>
        </p:nvSpPr>
        <p:spPr bwMode="auto">
          <a:xfrm>
            <a:off x="2445728" y="1235320"/>
            <a:ext cx="3788019" cy="445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u="sng">
                <a:solidFill>
                  <a:srgbClr val="000090"/>
                </a:solidFill>
              </a:rPr>
              <a:t>Обстоятельства дела</a:t>
            </a:r>
            <a:r>
              <a:rPr lang="ru-RU" altLang="ru-RU" sz="2215">
                <a:solidFill>
                  <a:schemeClr val="tx1"/>
                </a:solidFill>
              </a:rPr>
              <a:t> </a:t>
            </a:r>
            <a:r>
              <a:rPr lang="ru-RU" altLang="ru-RU" sz="1939" b="1">
                <a:solidFill>
                  <a:srgbClr val="000090"/>
                </a:solidFill>
              </a:rPr>
              <a:t>:</a:t>
            </a:r>
          </a:p>
          <a:p>
            <a:pPr eaLnBrk="1" hangingPunct="1">
              <a:spcBef>
                <a:spcPct val="0"/>
              </a:spcBef>
              <a:buFontTx/>
              <a:buNone/>
            </a:pPr>
            <a:r>
              <a:rPr lang="ru-RU" altLang="ru-RU" sz="1939">
                <a:solidFill>
                  <a:srgbClr val="000090"/>
                </a:solidFill>
              </a:rPr>
              <a:t> </a:t>
            </a:r>
          </a:p>
          <a:p>
            <a:pPr eaLnBrk="1" hangingPunct="1">
              <a:spcBef>
                <a:spcPct val="0"/>
              </a:spcBef>
              <a:buClr>
                <a:srgbClr val="FF7C80"/>
              </a:buClr>
              <a:buFont typeface="Wingdings" panose="05000000000000000000" pitchFamily="2" charset="2"/>
              <a:buChar char="v"/>
            </a:pPr>
            <a:r>
              <a:rPr lang="ru-RU" altLang="ru-RU" sz="1939">
                <a:solidFill>
                  <a:srgbClr val="000090"/>
                </a:solidFill>
              </a:rPr>
              <a:t> Наименование «Летний» использовалось различными предприятиями в СССР</a:t>
            </a:r>
          </a:p>
          <a:p>
            <a:pPr eaLnBrk="1" hangingPunct="1">
              <a:spcBef>
                <a:spcPct val="0"/>
              </a:spcBef>
              <a:buFontTx/>
              <a:buNone/>
            </a:pPr>
            <a:endParaRPr lang="ru-RU" altLang="ru-RU" sz="1939">
              <a:solidFill>
                <a:srgbClr val="000090"/>
              </a:solidFill>
            </a:endParaRPr>
          </a:p>
          <a:p>
            <a:pPr eaLnBrk="1" hangingPunct="1">
              <a:spcBef>
                <a:spcPct val="0"/>
              </a:spcBef>
              <a:buClr>
                <a:srgbClr val="FF7C80"/>
              </a:buClr>
              <a:buFont typeface="Wingdings" panose="05000000000000000000" pitchFamily="2" charset="2"/>
              <a:buChar char="v"/>
            </a:pPr>
            <a:r>
              <a:rPr lang="ru-RU" altLang="ru-RU" sz="1939">
                <a:solidFill>
                  <a:srgbClr val="000090"/>
                </a:solidFill>
              </a:rPr>
              <a:t> Обозначение «Летний» зарегистрировано в 2004 г. как товарный знак</a:t>
            </a:r>
          </a:p>
          <a:p>
            <a:pPr eaLnBrk="1" hangingPunct="1">
              <a:spcBef>
                <a:spcPct val="0"/>
              </a:spcBef>
              <a:buFontTx/>
              <a:buNone/>
            </a:pPr>
            <a:endParaRPr lang="ru-RU" altLang="ru-RU" sz="1939">
              <a:solidFill>
                <a:srgbClr val="000090"/>
              </a:solidFill>
            </a:endParaRPr>
          </a:p>
          <a:p>
            <a:pPr eaLnBrk="1" hangingPunct="1">
              <a:spcBef>
                <a:spcPct val="0"/>
              </a:spcBef>
              <a:buClr>
                <a:srgbClr val="FF7C80"/>
              </a:buClr>
              <a:buFont typeface="Wingdings" panose="05000000000000000000" pitchFamily="2" charset="2"/>
              <a:buChar char="v"/>
            </a:pPr>
            <a:r>
              <a:rPr lang="ru-RU" altLang="ru-RU" sz="1939">
                <a:solidFill>
                  <a:srgbClr val="000090"/>
                </a:solidFill>
              </a:rPr>
              <a:t> Правообладатель препятствовал конкуренту использовать обозначение «Летний»</a:t>
            </a:r>
          </a:p>
          <a:p>
            <a:pPr eaLnBrk="1" hangingPunct="1">
              <a:spcBef>
                <a:spcPct val="0"/>
              </a:spcBef>
              <a:buFontTx/>
              <a:buNone/>
            </a:pPr>
            <a:endParaRPr lang="ru-RU" altLang="ru-RU" sz="1939">
              <a:solidFill>
                <a:schemeClr val="accent2"/>
              </a:solidFill>
            </a:endParaRPr>
          </a:p>
        </p:txBody>
      </p:sp>
      <p:sp>
        <p:nvSpPr>
          <p:cNvPr id="37894"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076C4543-198A-43DB-8948-2A4018429C7C}" type="slidenum">
              <a:rPr lang="ru-RU" altLang="ru-RU" sz="1477" b="1">
                <a:solidFill>
                  <a:schemeClr val="bg1"/>
                </a:solidFill>
              </a:rPr>
              <a:pPr algn="r" eaLnBrk="1" hangingPunct="1">
                <a:spcBef>
                  <a:spcPct val="0"/>
                </a:spcBef>
                <a:buFontTx/>
                <a:buNone/>
              </a:pPr>
              <a:t>50</a:t>
            </a:fld>
            <a:endParaRPr lang="ru-RU" altLang="ru-RU" sz="1477" b="1">
              <a:solidFill>
                <a:schemeClr val="bg1"/>
              </a:solidFill>
            </a:endParaRPr>
          </a:p>
        </p:txBody>
      </p:sp>
      <p:pic>
        <p:nvPicPr>
          <p:cNvPr id="3789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9377"/>
            <a:ext cx="2466243" cy="45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746" y="1701312"/>
            <a:ext cx="2743200" cy="36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Line 15"/>
          <p:cNvSpPr>
            <a:spLocks noChangeShapeType="1"/>
          </p:cNvSpPr>
          <p:nvPr/>
        </p:nvSpPr>
        <p:spPr bwMode="auto">
          <a:xfrm flipH="1">
            <a:off x="1381858" y="2032489"/>
            <a:ext cx="1195754" cy="67408"/>
          </a:xfrm>
          <a:prstGeom prst="line">
            <a:avLst/>
          </a:prstGeom>
          <a:noFill/>
          <a:ln w="76200">
            <a:solidFill>
              <a:srgbClr val="B7EFFE"/>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ru-RU" sz="2215"/>
          </a:p>
        </p:txBody>
      </p:sp>
      <p:sp>
        <p:nvSpPr>
          <p:cNvPr id="37898" name="Line 16"/>
          <p:cNvSpPr>
            <a:spLocks noChangeShapeType="1"/>
          </p:cNvSpPr>
          <p:nvPr/>
        </p:nvSpPr>
        <p:spPr bwMode="auto">
          <a:xfrm flipV="1">
            <a:off x="5502520" y="2631831"/>
            <a:ext cx="1994388" cy="597877"/>
          </a:xfrm>
          <a:prstGeom prst="line">
            <a:avLst/>
          </a:prstGeom>
          <a:noFill/>
          <a:ln w="76200">
            <a:solidFill>
              <a:srgbClr val="B7EFFE"/>
            </a:solidFill>
            <a:round/>
            <a:headEnd/>
            <a:tailEnd type="stealth" w="med" len="med"/>
          </a:ln>
          <a:extLst>
            <a:ext uri="{909E8E84-426E-40DD-AFC4-6F175D3DCCD1}">
              <a14:hiddenFill xmlns:a14="http://schemas.microsoft.com/office/drawing/2010/main">
                <a:noFill/>
              </a14:hiddenFill>
            </a:ext>
          </a:extLst>
        </p:spPr>
        <p:txBody>
          <a:bodyPr/>
          <a:lstStyle/>
          <a:p>
            <a:endParaRPr lang="ru-RU" sz="2215"/>
          </a:p>
        </p:txBody>
      </p:sp>
    </p:spTree>
    <p:extLst>
      <p:ext uri="{BB962C8B-B14F-4D97-AF65-F5344CB8AC3E}">
        <p14:creationId xmlns:p14="http://schemas.microsoft.com/office/powerpoint/2010/main" val="28033201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600200" y="1248508"/>
            <a:ext cx="7239000"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a:p>
            <a:pPr algn="just" eaLnBrk="1" hangingPunct="1">
              <a:spcBef>
                <a:spcPct val="0"/>
              </a:spcBef>
              <a:buFontTx/>
              <a:buNone/>
            </a:pPr>
            <a:endParaRPr lang="ru-RU" altLang="ru-RU" sz="1662">
              <a:solidFill>
                <a:srgbClr val="000000"/>
              </a:solidFill>
            </a:endParaRPr>
          </a:p>
        </p:txBody>
      </p:sp>
      <p:sp>
        <p:nvSpPr>
          <p:cNvPr id="50179" name="Rectangle 2"/>
          <p:cNvSpPr>
            <a:spLocks noChangeArrowheads="1"/>
          </p:cNvSpPr>
          <p:nvPr/>
        </p:nvSpPr>
        <p:spPr bwMode="auto">
          <a:xfrm>
            <a:off x="1752600" y="3429001"/>
            <a:ext cx="7162800" cy="16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ru-RU" altLang="ru-RU" sz="1662">
              <a:solidFill>
                <a:srgbClr val="000000"/>
              </a:solidFill>
            </a:endParaRPr>
          </a:p>
          <a:p>
            <a:pPr eaLnBrk="1" hangingPunct="1">
              <a:spcBef>
                <a:spcPct val="0"/>
              </a:spcBef>
              <a:buFontTx/>
              <a:buNone/>
            </a:pPr>
            <a:endParaRPr lang="en-US" altLang="ru-RU" sz="1662">
              <a:solidFill>
                <a:srgbClr val="000000"/>
              </a:solidFill>
            </a:endParaRPr>
          </a:p>
          <a:p>
            <a:pPr eaLnBrk="1" hangingPunct="1">
              <a:spcBef>
                <a:spcPct val="0"/>
              </a:spcBef>
              <a:buFontTx/>
              <a:buNone/>
            </a:pPr>
            <a:endParaRPr lang="ru-RU" altLang="ru-RU" sz="1662">
              <a:solidFill>
                <a:srgbClr val="000000"/>
              </a:solidFill>
            </a:endParaRPr>
          </a:p>
          <a:p>
            <a:pPr eaLnBrk="1" hangingPunct="1">
              <a:spcBef>
                <a:spcPct val="0"/>
              </a:spcBef>
              <a:buFontTx/>
              <a:buNone/>
            </a:pPr>
            <a:r>
              <a:rPr lang="en-US" altLang="ru-RU" sz="2215">
                <a:solidFill>
                  <a:srgbClr val="000000"/>
                </a:solidFill>
              </a:rPr>
              <a:t> </a:t>
            </a:r>
          </a:p>
          <a:p>
            <a:pPr algn="just">
              <a:spcBef>
                <a:spcPts val="923"/>
              </a:spcBef>
              <a:buNone/>
            </a:pPr>
            <a:endParaRPr lang="en-US" altLang="ru-RU" sz="2215">
              <a:solidFill>
                <a:srgbClr val="000000"/>
              </a:solidFill>
            </a:endParaRPr>
          </a:p>
        </p:txBody>
      </p:sp>
      <p:sp>
        <p:nvSpPr>
          <p:cNvPr id="50180" name="Text Box 3"/>
          <p:cNvSpPr txBox="1">
            <a:spLocks noChangeArrowheads="1"/>
          </p:cNvSpPr>
          <p:nvPr/>
        </p:nvSpPr>
        <p:spPr bwMode="auto">
          <a:xfrm>
            <a:off x="0" y="263769"/>
            <a:ext cx="9144000" cy="5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215" b="1" dirty="0">
                <a:solidFill>
                  <a:srgbClr val="FFFFFF"/>
                </a:solidFill>
              </a:rPr>
              <a:t>Ответственность  за недобросовестную конкуренцию</a:t>
            </a:r>
          </a:p>
        </p:txBody>
      </p:sp>
      <p:sp>
        <p:nvSpPr>
          <p:cNvPr id="50181" name="Text Box 4"/>
          <p:cNvSpPr txBox="1">
            <a:spLocks noChangeArrowheads="1"/>
          </p:cNvSpPr>
          <p:nvPr/>
        </p:nvSpPr>
        <p:spPr bwMode="auto">
          <a:xfrm>
            <a:off x="184638" y="1169378"/>
            <a:ext cx="8739554" cy="245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altLang="ru-RU" sz="2400" dirty="0">
                <a:solidFill>
                  <a:srgbClr val="FF0033"/>
                </a:solidFill>
              </a:rPr>
              <a:t>Статья 14.33 КоАП РФ</a:t>
            </a:r>
            <a:r>
              <a:rPr lang="ru-RU" altLang="ru-RU" sz="2400" dirty="0">
                <a:solidFill>
                  <a:schemeClr val="accent2"/>
                </a:solidFill>
              </a:rPr>
              <a:t>:</a:t>
            </a:r>
          </a:p>
          <a:p>
            <a:pPr algn="ctr" eaLnBrk="1" hangingPunct="1">
              <a:spcBef>
                <a:spcPct val="0"/>
              </a:spcBef>
              <a:buNone/>
            </a:pPr>
            <a:r>
              <a:rPr lang="ru-RU" altLang="ru-RU" sz="2215" dirty="0">
                <a:solidFill>
                  <a:schemeClr val="accent2"/>
                </a:solidFill>
              </a:rPr>
              <a:t> </a:t>
            </a:r>
            <a:endParaRPr lang="ru-RU" altLang="ru-RU" sz="2215" dirty="0" smtClean="0">
              <a:solidFill>
                <a:schemeClr val="accent2"/>
              </a:solidFill>
            </a:endParaRPr>
          </a:p>
          <a:p>
            <a:pPr algn="ctr" eaLnBrk="1" hangingPunct="1">
              <a:spcBef>
                <a:spcPct val="0"/>
              </a:spcBef>
              <a:buFontTx/>
              <a:buChar char="-"/>
            </a:pPr>
            <a:r>
              <a:rPr lang="ru-RU" altLang="ru-RU" sz="2215" dirty="0">
                <a:solidFill>
                  <a:schemeClr val="accent2"/>
                </a:solidFill>
              </a:rPr>
              <a:t> </a:t>
            </a:r>
            <a:r>
              <a:rPr lang="ru-RU" altLang="ru-RU" sz="2215" dirty="0" smtClean="0">
                <a:solidFill>
                  <a:schemeClr val="accent2"/>
                </a:solidFill>
              </a:rPr>
              <a:t>штраф для юридических лиц от </a:t>
            </a:r>
            <a:r>
              <a:rPr lang="ru-RU" altLang="ru-RU" sz="2215" dirty="0">
                <a:solidFill>
                  <a:schemeClr val="accent2"/>
                </a:solidFill>
              </a:rPr>
              <a:t>100 до 500 тыс</a:t>
            </a:r>
            <a:r>
              <a:rPr lang="ru-RU" altLang="ru-RU" sz="2215" dirty="0" smtClean="0">
                <a:solidFill>
                  <a:schemeClr val="accent2"/>
                </a:solidFill>
              </a:rPr>
              <a:t>. руб</a:t>
            </a:r>
            <a:r>
              <a:rPr lang="ru-RU" altLang="ru-RU" sz="2215" dirty="0">
                <a:solidFill>
                  <a:schemeClr val="accent2"/>
                </a:solidFill>
              </a:rPr>
              <a:t>. </a:t>
            </a:r>
            <a:endParaRPr lang="ru-RU" altLang="ru-RU" sz="2215" dirty="0" smtClean="0">
              <a:solidFill>
                <a:schemeClr val="accent2"/>
              </a:solidFill>
            </a:endParaRPr>
          </a:p>
          <a:p>
            <a:pPr algn="ctr" eaLnBrk="1" hangingPunct="1">
              <a:spcBef>
                <a:spcPct val="0"/>
              </a:spcBef>
              <a:buFontTx/>
              <a:buChar char="-"/>
            </a:pPr>
            <a:r>
              <a:rPr lang="ru-RU" altLang="ru-RU" sz="2215" dirty="0">
                <a:solidFill>
                  <a:schemeClr val="accent2"/>
                </a:solidFill>
              </a:rPr>
              <a:t> </a:t>
            </a:r>
            <a:r>
              <a:rPr lang="ru-RU" altLang="ru-RU" sz="2215" dirty="0" smtClean="0">
                <a:solidFill>
                  <a:schemeClr val="accent2"/>
                </a:solidFill>
              </a:rPr>
              <a:t>штраф для должностных лиц от 12 до 20 тыс. руб.</a:t>
            </a:r>
            <a:endParaRPr lang="ru-RU" altLang="ru-RU" sz="2215" dirty="0">
              <a:solidFill>
                <a:schemeClr val="accent2"/>
              </a:solidFill>
            </a:endParaRPr>
          </a:p>
          <a:p>
            <a:pPr algn="ctr" eaLnBrk="1" hangingPunct="1">
              <a:spcBef>
                <a:spcPct val="0"/>
              </a:spcBef>
              <a:buFontTx/>
              <a:buChar char="-"/>
            </a:pPr>
            <a:endParaRPr lang="ru-RU" altLang="ru-RU" sz="2215" dirty="0">
              <a:solidFill>
                <a:schemeClr val="accent2"/>
              </a:solidFill>
            </a:endParaRPr>
          </a:p>
        </p:txBody>
      </p:sp>
      <p:sp>
        <p:nvSpPr>
          <p:cNvPr id="50182" name="Text Box 5"/>
          <p:cNvSpPr txBox="1">
            <a:spLocks noChangeArrowheads="1"/>
          </p:cNvSpPr>
          <p:nvPr/>
        </p:nvSpPr>
        <p:spPr bwMode="auto">
          <a:xfrm>
            <a:off x="7010400" y="6312877"/>
            <a:ext cx="2133600"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077" tIns="43200" rIns="83077" bIns="432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33399"/>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57BC77E-EDC1-4316-AF98-D7DD052D4F06}" type="slidenum">
              <a:rPr lang="ru-RU" altLang="ru-RU" sz="1477" b="1">
                <a:solidFill>
                  <a:schemeClr val="bg1"/>
                </a:solidFill>
              </a:rPr>
              <a:pPr algn="r" eaLnBrk="1" hangingPunct="1">
                <a:spcBef>
                  <a:spcPct val="0"/>
                </a:spcBef>
                <a:buFontTx/>
                <a:buNone/>
              </a:pPr>
              <a:t>51</a:t>
            </a:fld>
            <a:endParaRPr lang="ru-RU" altLang="ru-RU" sz="1477" b="1">
              <a:solidFill>
                <a:schemeClr val="bg1"/>
              </a:solidFill>
            </a:endParaRPr>
          </a:p>
        </p:txBody>
      </p:sp>
      <p:pic>
        <p:nvPicPr>
          <p:cNvPr id="50183" name="Picture 9" descr="pic_2645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66" y="4220308"/>
            <a:ext cx="2006111"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20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1"/>
          <p:cNvGrpSpPr>
            <a:grpSpLocks/>
          </p:cNvGrpSpPr>
          <p:nvPr/>
        </p:nvGrpSpPr>
        <p:grpSpPr bwMode="auto">
          <a:xfrm>
            <a:off x="2806700" y="2714625"/>
            <a:ext cx="4705350" cy="2362200"/>
            <a:chOff x="1676400" y="2743200"/>
            <a:chExt cx="4343400" cy="2362200"/>
          </a:xfrm>
        </p:grpSpPr>
        <p:pic>
          <p:nvPicPr>
            <p:cNvPr id="18438" name="Picture 5" descr="FAS-log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743200"/>
              <a:ext cx="533399" cy="58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14098_427100966728_20531316728_5146316_6182604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1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twitter_newbird_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267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8"/>
            <p:cNvSpPr txBox="1">
              <a:spLocks noChangeArrowheads="1"/>
            </p:cNvSpPr>
            <p:nvPr/>
          </p:nvSpPr>
          <p:spPr bwMode="auto">
            <a:xfrm>
              <a:off x="2536573" y="2819400"/>
              <a:ext cx="33308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000">
                  <a:solidFill>
                    <a:srgbClr val="333399"/>
                  </a:solidFill>
                </a:rPr>
                <a:t>www.fas.gov.ru</a:t>
              </a:r>
            </a:p>
          </p:txBody>
        </p:sp>
        <p:sp>
          <p:nvSpPr>
            <p:cNvPr id="18442" name="TextBox 9"/>
            <p:cNvSpPr txBox="1">
              <a:spLocks noChangeArrowheads="1"/>
            </p:cNvSpPr>
            <p:nvPr/>
          </p:nvSpPr>
          <p:spPr bwMode="auto">
            <a:xfrm>
              <a:off x="2536573" y="3591580"/>
              <a:ext cx="33308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000">
                  <a:solidFill>
                    <a:srgbClr val="333399"/>
                  </a:solidFill>
                </a:rPr>
                <a:t>FAS-book</a:t>
              </a:r>
            </a:p>
          </p:txBody>
        </p:sp>
        <p:sp>
          <p:nvSpPr>
            <p:cNvPr id="18443" name="TextBox 10"/>
            <p:cNvSpPr txBox="1">
              <a:spLocks noChangeArrowheads="1"/>
            </p:cNvSpPr>
            <p:nvPr/>
          </p:nvSpPr>
          <p:spPr bwMode="auto">
            <a:xfrm>
              <a:off x="2536573" y="4343400"/>
              <a:ext cx="34832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000" dirty="0" err="1">
                  <a:solidFill>
                    <a:srgbClr val="333399"/>
                  </a:solidFill>
                </a:rPr>
                <a:t>rus_fas</a:t>
              </a:r>
              <a:endParaRPr lang="en-US" sz="3000" dirty="0">
                <a:solidFill>
                  <a:srgbClr val="333399"/>
                </a:solidFill>
              </a:endParaRPr>
            </a:p>
          </p:txBody>
        </p:sp>
      </p:grpSp>
      <p:sp>
        <p:nvSpPr>
          <p:cNvPr id="18435" name="Rectangle 3"/>
          <p:cNvSpPr>
            <a:spLocks noChangeArrowheads="1"/>
          </p:cNvSpPr>
          <p:nvPr/>
        </p:nvSpPr>
        <p:spPr bwMode="auto">
          <a:xfrm>
            <a:off x="685800" y="1447800"/>
            <a:ext cx="7958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4000" b="1">
                <a:solidFill>
                  <a:srgbClr val="333399"/>
                </a:solidFill>
              </a:rPr>
              <a:t>СПАСИБО ЗА ВНИМАНИЕ!</a:t>
            </a:r>
            <a:r>
              <a:rPr lang="en-US" sz="2000" b="1">
                <a:solidFill>
                  <a:srgbClr val="333399"/>
                </a:solidFill>
              </a:rPr>
              <a:t/>
            </a:r>
            <a:br>
              <a:rPr lang="en-US" sz="2000" b="1">
                <a:solidFill>
                  <a:srgbClr val="333399"/>
                </a:solidFill>
              </a:rPr>
            </a:br>
            <a:endParaRPr lang="ru-RU" sz="2000" b="1">
              <a:solidFill>
                <a:srgbClr val="333399"/>
              </a:solidFill>
            </a:endParaRPr>
          </a:p>
        </p:txBody>
      </p:sp>
      <p:pic>
        <p:nvPicPr>
          <p:cNvPr id="184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313" y="507206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1"/>
          <p:cNvSpPr txBox="1">
            <a:spLocks noChangeArrowheads="1"/>
          </p:cNvSpPr>
          <p:nvPr/>
        </p:nvSpPr>
        <p:spPr bwMode="auto">
          <a:xfrm>
            <a:off x="3786188" y="5089525"/>
            <a:ext cx="2524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000" dirty="0" err="1">
                <a:solidFill>
                  <a:srgbClr val="333399"/>
                </a:solidFill>
              </a:rPr>
              <a:t>fasovka</a:t>
            </a:r>
            <a:endParaRPr lang="ru-RU" sz="3000" dirty="0">
              <a:solidFill>
                <a:srgbClr val="333399"/>
              </a:solidFill>
            </a:endParaRPr>
          </a:p>
        </p:txBody>
      </p:sp>
    </p:spTree>
    <p:extLst>
      <p:ext uri="{BB962C8B-B14F-4D97-AF65-F5344CB8AC3E}">
        <p14:creationId xmlns:p14="http://schemas.microsoft.com/office/powerpoint/2010/main" val="210060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Прямоугольник 9"/>
          <p:cNvSpPr>
            <a:spLocks noChangeArrowheads="1"/>
          </p:cNvSpPr>
          <p:nvPr/>
        </p:nvSpPr>
        <p:spPr bwMode="auto">
          <a:xfrm>
            <a:off x="2786063" y="1000125"/>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0"/>
              </a:spcBef>
              <a:buClrTx/>
              <a:buFontTx/>
              <a:buNone/>
            </a:pPr>
            <a:r>
              <a:rPr kumimoji="1" lang="ru-RU" sz="2400" b="1" u="sng" dirty="0">
                <a:solidFill>
                  <a:srgbClr val="008080"/>
                </a:solidFill>
                <a:latin typeface="Times New Roman" panose="02020603050405020304" pitchFamily="18" charset="0"/>
              </a:rPr>
              <a:t>С О Г Л А Ш Е Н И Я</a:t>
            </a:r>
          </a:p>
        </p:txBody>
      </p:sp>
      <p:cxnSp>
        <p:nvCxnSpPr>
          <p:cNvPr id="125956" name="Прямая соединительная линия 14"/>
          <p:cNvCxnSpPr>
            <a:cxnSpLocks noChangeShapeType="1"/>
            <a:stCxn id="125955" idx="2"/>
            <a:endCxn id="125955" idx="2"/>
          </p:cNvCxnSpPr>
          <p:nvPr/>
        </p:nvCxnSpPr>
        <p:spPr bwMode="auto">
          <a:xfrm rot="5400000">
            <a:off x="4500563" y="1462088"/>
            <a:ext cx="1587" cy="1587"/>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25957" name="TextBox 13"/>
          <p:cNvSpPr txBox="1">
            <a:spLocks noChangeArrowheads="1"/>
          </p:cNvSpPr>
          <p:nvPr/>
        </p:nvSpPr>
        <p:spPr bwMode="auto">
          <a:xfrm>
            <a:off x="-285750" y="2060575"/>
            <a:ext cx="31289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kumimoji="1" lang="ru-RU" sz="2000" b="1" dirty="0">
                <a:solidFill>
                  <a:srgbClr val="008080"/>
                </a:solidFill>
              </a:rPr>
              <a:t>«Горизонтальные» </a:t>
            </a:r>
          </a:p>
          <a:p>
            <a:pPr algn="ctr" eaLnBrk="1" hangingPunct="1">
              <a:spcBef>
                <a:spcPct val="20000"/>
              </a:spcBef>
              <a:buClrTx/>
              <a:buFontTx/>
              <a:buNone/>
            </a:pPr>
            <a:r>
              <a:rPr kumimoji="1" lang="ru-RU" sz="1800" b="1" dirty="0">
                <a:solidFill>
                  <a:srgbClr val="008080"/>
                </a:solidFill>
              </a:rPr>
              <a:t>(КАРТЕЛИ)</a:t>
            </a:r>
          </a:p>
        </p:txBody>
      </p:sp>
      <p:sp>
        <p:nvSpPr>
          <p:cNvPr id="125958" name="TextBox 15"/>
          <p:cNvSpPr txBox="1">
            <a:spLocks noChangeArrowheads="1"/>
          </p:cNvSpPr>
          <p:nvPr/>
        </p:nvSpPr>
        <p:spPr bwMode="auto">
          <a:xfrm>
            <a:off x="2268538" y="2060575"/>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kumimoji="1" lang="ru-RU" sz="2000" b="1" dirty="0">
                <a:solidFill>
                  <a:srgbClr val="008080"/>
                </a:solidFill>
              </a:rPr>
              <a:t>«Вертикальные»</a:t>
            </a:r>
          </a:p>
        </p:txBody>
      </p:sp>
      <p:sp>
        <p:nvSpPr>
          <p:cNvPr id="125959" name="TextBox 16"/>
          <p:cNvSpPr txBox="1">
            <a:spLocks noChangeArrowheads="1"/>
          </p:cNvSpPr>
          <p:nvPr/>
        </p:nvSpPr>
        <p:spPr bwMode="auto">
          <a:xfrm>
            <a:off x="6381750" y="2060575"/>
            <a:ext cx="2714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kumimoji="1" lang="ru-RU" sz="2000" b="1" dirty="0">
                <a:solidFill>
                  <a:srgbClr val="008080"/>
                </a:solidFill>
              </a:rPr>
              <a:t>Хозяйствующих субъектов и органов власти</a:t>
            </a:r>
          </a:p>
        </p:txBody>
      </p:sp>
      <p:sp>
        <p:nvSpPr>
          <p:cNvPr id="125960" name="TextBox 49"/>
          <p:cNvSpPr txBox="1">
            <a:spLocks noChangeArrowheads="1"/>
          </p:cNvSpPr>
          <p:nvPr/>
        </p:nvSpPr>
        <p:spPr bwMode="auto">
          <a:xfrm>
            <a:off x="6643688" y="3286125"/>
            <a:ext cx="2319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lang="ru-RU" sz="1600" b="1" dirty="0">
                <a:solidFill>
                  <a:srgbClr val="333399"/>
                </a:solidFill>
                <a:latin typeface="Times New Roman" panose="02020603050405020304" pitchFamily="18" charset="0"/>
              </a:rPr>
              <a:t>статья 16 Закона  </a:t>
            </a:r>
          </a:p>
          <a:p>
            <a:pPr algn="ctr" eaLnBrk="1" hangingPunct="1">
              <a:spcBef>
                <a:spcPct val="0"/>
              </a:spcBef>
              <a:buClrTx/>
              <a:buFontTx/>
              <a:buNone/>
            </a:pPr>
            <a:r>
              <a:rPr lang="ru-RU" sz="1600" b="1" dirty="0">
                <a:solidFill>
                  <a:srgbClr val="333399"/>
                </a:solidFill>
                <a:latin typeface="Times New Roman" panose="02020603050405020304" pitchFamily="18" charset="0"/>
              </a:rPr>
              <a:t>«О защите конкуренции» </a:t>
            </a:r>
          </a:p>
        </p:txBody>
      </p:sp>
      <p:sp>
        <p:nvSpPr>
          <p:cNvPr id="125961" name="TextBox 77"/>
          <p:cNvSpPr txBox="1">
            <a:spLocks noChangeArrowheads="1"/>
          </p:cNvSpPr>
          <p:nvPr/>
        </p:nvSpPr>
        <p:spPr bwMode="auto">
          <a:xfrm>
            <a:off x="214313" y="4357688"/>
            <a:ext cx="85725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kumimoji="1" lang="ru-RU" sz="2000" b="1" dirty="0">
                <a:solidFill>
                  <a:srgbClr val="008080"/>
                </a:solidFill>
              </a:rPr>
              <a:t>Координация экономической деятельности</a:t>
            </a:r>
          </a:p>
          <a:p>
            <a:pPr algn="ctr" eaLnBrk="1" hangingPunct="1">
              <a:spcBef>
                <a:spcPct val="20000"/>
              </a:spcBef>
              <a:buClrTx/>
              <a:buFontTx/>
              <a:buNone/>
            </a:pPr>
            <a:r>
              <a:rPr lang="ru-RU" sz="1600" b="1" dirty="0">
                <a:solidFill>
                  <a:srgbClr val="333399"/>
                </a:solidFill>
                <a:latin typeface="Times New Roman" panose="02020603050405020304" pitchFamily="18" charset="0"/>
              </a:rPr>
              <a:t>часть 5 статьи 11, статьи 12, 13 Закона «О защите конкуренции»</a:t>
            </a:r>
          </a:p>
        </p:txBody>
      </p:sp>
      <p:cxnSp>
        <p:nvCxnSpPr>
          <p:cNvPr id="125962" name="Прямая соединительная линия 38"/>
          <p:cNvCxnSpPr>
            <a:cxnSpLocks noChangeShapeType="1"/>
          </p:cNvCxnSpPr>
          <p:nvPr/>
        </p:nvCxnSpPr>
        <p:spPr bwMode="auto">
          <a:xfrm rot="10800000">
            <a:off x="1254125" y="1712913"/>
            <a:ext cx="3143250" cy="1587"/>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125963" name="Прямая соединительная линия 43"/>
          <p:cNvCxnSpPr>
            <a:cxnSpLocks noChangeShapeType="1"/>
          </p:cNvCxnSpPr>
          <p:nvPr/>
        </p:nvCxnSpPr>
        <p:spPr bwMode="auto">
          <a:xfrm>
            <a:off x="4384675" y="1712913"/>
            <a:ext cx="3214688" cy="1587"/>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125964" name="Прямая со стрелкой 58"/>
          <p:cNvCxnSpPr>
            <a:cxnSpLocks noChangeShapeType="1"/>
          </p:cNvCxnSpPr>
          <p:nvPr/>
        </p:nvCxnSpPr>
        <p:spPr bwMode="auto">
          <a:xfrm>
            <a:off x="4500563" y="1428750"/>
            <a:ext cx="0" cy="28733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25965" name="Rectangle 2"/>
          <p:cNvSpPr>
            <a:spLocks noChangeArrowheads="1"/>
          </p:cNvSpPr>
          <p:nvPr/>
        </p:nvSpPr>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lnSpc>
                <a:spcPct val="85000"/>
              </a:lnSpc>
              <a:spcBef>
                <a:spcPct val="0"/>
              </a:spcBef>
              <a:buClrTx/>
              <a:buFontTx/>
              <a:buNone/>
            </a:pPr>
            <a:r>
              <a:rPr lang="ru-RU" sz="4200" b="0" dirty="0"/>
              <a:t> </a:t>
            </a:r>
            <a:r>
              <a:rPr lang="ru-RU" sz="2600" b="1" dirty="0">
                <a:solidFill>
                  <a:schemeClr val="bg1"/>
                </a:solidFill>
                <a:latin typeface="+mj-lt"/>
                <a:ea typeface="+mj-ea"/>
                <a:cs typeface="+mj-cs"/>
              </a:rPr>
              <a:t>АНТИМОНОПОЛЬНЫМ ЗАКОНОДАТЕЛЬСТВОМ ЗАПРЕЩЕНЫ:</a:t>
            </a:r>
          </a:p>
        </p:txBody>
      </p:sp>
      <p:sp>
        <p:nvSpPr>
          <p:cNvPr id="125966" name="TextBox 49"/>
          <p:cNvSpPr txBox="1">
            <a:spLocks noChangeArrowheads="1"/>
          </p:cNvSpPr>
          <p:nvPr/>
        </p:nvSpPr>
        <p:spPr bwMode="auto">
          <a:xfrm>
            <a:off x="0" y="3286125"/>
            <a:ext cx="2357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lang="ru-RU" sz="1600" b="1" dirty="0">
                <a:solidFill>
                  <a:srgbClr val="333399"/>
                </a:solidFill>
                <a:latin typeface="Times New Roman" panose="02020603050405020304" pitchFamily="18" charset="0"/>
              </a:rPr>
              <a:t>часть 1 статьи 11 Закона «О защите конкуренции» </a:t>
            </a:r>
          </a:p>
        </p:txBody>
      </p:sp>
      <p:sp>
        <p:nvSpPr>
          <p:cNvPr id="125967" name="TextBox 49"/>
          <p:cNvSpPr txBox="1">
            <a:spLocks noChangeArrowheads="1"/>
          </p:cNvSpPr>
          <p:nvPr/>
        </p:nvSpPr>
        <p:spPr bwMode="auto">
          <a:xfrm>
            <a:off x="2286000" y="3286125"/>
            <a:ext cx="2352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lang="ru-RU" sz="1600" b="1" dirty="0">
                <a:solidFill>
                  <a:srgbClr val="333399"/>
                </a:solidFill>
                <a:latin typeface="Times New Roman" panose="02020603050405020304" pitchFamily="18" charset="0"/>
              </a:rPr>
              <a:t>часть 2 статьи 11, статья 12 Закона</a:t>
            </a:r>
          </a:p>
          <a:p>
            <a:pPr algn="ctr" eaLnBrk="1" hangingPunct="1">
              <a:spcBef>
                <a:spcPct val="0"/>
              </a:spcBef>
              <a:buClrTx/>
              <a:buFontTx/>
              <a:buNone/>
            </a:pPr>
            <a:r>
              <a:rPr lang="ru-RU" sz="1600" b="1" dirty="0">
                <a:solidFill>
                  <a:srgbClr val="333399"/>
                </a:solidFill>
                <a:latin typeface="Times New Roman" panose="02020603050405020304" pitchFamily="18" charset="0"/>
              </a:rPr>
              <a:t>«О защите конкуренции» </a:t>
            </a:r>
          </a:p>
        </p:txBody>
      </p:sp>
      <p:sp>
        <p:nvSpPr>
          <p:cNvPr id="125968" name="TextBox 13"/>
          <p:cNvSpPr txBox="1">
            <a:spLocks noChangeArrowheads="1"/>
          </p:cNvSpPr>
          <p:nvPr/>
        </p:nvSpPr>
        <p:spPr bwMode="auto">
          <a:xfrm>
            <a:off x="142875" y="5201369"/>
            <a:ext cx="8821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just" eaLnBrk="1" hangingPunct="1">
              <a:spcBef>
                <a:spcPct val="20000"/>
              </a:spcBef>
              <a:buClrTx/>
              <a:buFontTx/>
              <a:buNone/>
            </a:pPr>
            <a:r>
              <a:rPr kumimoji="1" lang="ru-RU" sz="1600" dirty="0">
                <a:solidFill>
                  <a:srgbClr val="FF0000"/>
                </a:solidFill>
              </a:rPr>
              <a:t>Примечание: Статьи 11.1, 16 Федерального закона от 26.07.2006 № 135 «О защите конкуренции» также содержат запрет на согласованные действия, которые приводят (могут привести) к ограничивающим конкуренцию последствиям. Определение согласованных действий хозяйствующих субъектов дано в статье 8 Федерального закона от 26.07.2006 № 135 «О защите конкуренции».</a:t>
            </a:r>
          </a:p>
        </p:txBody>
      </p:sp>
      <p:cxnSp>
        <p:nvCxnSpPr>
          <p:cNvPr id="125969" name="Прямая со стрелкой 58"/>
          <p:cNvCxnSpPr>
            <a:cxnSpLocks noChangeShapeType="1"/>
          </p:cNvCxnSpPr>
          <p:nvPr/>
        </p:nvCxnSpPr>
        <p:spPr bwMode="auto">
          <a:xfrm>
            <a:off x="3563938" y="1701800"/>
            <a:ext cx="0" cy="28733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25970" name="Прямая со стрелкой 58"/>
          <p:cNvCxnSpPr>
            <a:cxnSpLocks noChangeShapeType="1"/>
          </p:cNvCxnSpPr>
          <p:nvPr/>
        </p:nvCxnSpPr>
        <p:spPr bwMode="auto">
          <a:xfrm>
            <a:off x="7596188" y="1701800"/>
            <a:ext cx="0" cy="28733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25971" name="Прямая со стрелкой 58"/>
          <p:cNvCxnSpPr>
            <a:cxnSpLocks noChangeShapeType="1"/>
          </p:cNvCxnSpPr>
          <p:nvPr/>
        </p:nvCxnSpPr>
        <p:spPr bwMode="auto">
          <a:xfrm>
            <a:off x="1258888" y="1701800"/>
            <a:ext cx="0" cy="28733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25972" name="TextBox 15"/>
          <p:cNvSpPr txBox="1">
            <a:spLocks noChangeArrowheads="1"/>
          </p:cNvSpPr>
          <p:nvPr/>
        </p:nvSpPr>
        <p:spPr bwMode="auto">
          <a:xfrm>
            <a:off x="4429125" y="2071688"/>
            <a:ext cx="2339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kumimoji="1" lang="ru-RU" sz="2000" b="1" dirty="0">
                <a:solidFill>
                  <a:srgbClr val="008080"/>
                </a:solidFill>
              </a:rPr>
              <a:t>Иные анти-конкурентные соглашения </a:t>
            </a:r>
            <a:r>
              <a:rPr kumimoji="1" lang="ru-RU" sz="2000" b="1" dirty="0" err="1">
                <a:solidFill>
                  <a:srgbClr val="008080"/>
                </a:solidFill>
              </a:rPr>
              <a:t>хоз.суб</a:t>
            </a:r>
            <a:r>
              <a:rPr kumimoji="1" lang="ru-RU" sz="2000" b="1" dirty="0">
                <a:solidFill>
                  <a:srgbClr val="008080"/>
                </a:solidFill>
              </a:rPr>
              <a:t>.</a:t>
            </a:r>
          </a:p>
        </p:txBody>
      </p:sp>
      <p:cxnSp>
        <p:nvCxnSpPr>
          <p:cNvPr id="125973" name="Прямая со стрелкой 58"/>
          <p:cNvCxnSpPr>
            <a:cxnSpLocks noChangeShapeType="1"/>
          </p:cNvCxnSpPr>
          <p:nvPr/>
        </p:nvCxnSpPr>
        <p:spPr bwMode="auto">
          <a:xfrm>
            <a:off x="5572125" y="1714500"/>
            <a:ext cx="0" cy="28733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25974" name="TextBox 49"/>
          <p:cNvSpPr txBox="1">
            <a:spLocks noChangeArrowheads="1"/>
          </p:cNvSpPr>
          <p:nvPr/>
        </p:nvSpPr>
        <p:spPr bwMode="auto">
          <a:xfrm>
            <a:off x="4500563" y="3286125"/>
            <a:ext cx="2232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ct val="20000"/>
              </a:spcBef>
              <a:buClrTx/>
              <a:buFontTx/>
              <a:buNone/>
            </a:pPr>
            <a:r>
              <a:rPr lang="ru-RU" sz="1600" b="1" dirty="0">
                <a:solidFill>
                  <a:srgbClr val="333399"/>
                </a:solidFill>
                <a:latin typeface="Times New Roman" panose="02020603050405020304" pitchFamily="18" charset="0"/>
              </a:rPr>
              <a:t>части 3, 4 статьи 11, статья 12 Закона </a:t>
            </a:r>
          </a:p>
          <a:p>
            <a:pPr algn="ctr" eaLnBrk="1" hangingPunct="1">
              <a:spcBef>
                <a:spcPct val="0"/>
              </a:spcBef>
              <a:buClrTx/>
              <a:buFontTx/>
              <a:buNone/>
            </a:pPr>
            <a:r>
              <a:rPr lang="ru-RU" sz="1600" b="1" dirty="0">
                <a:solidFill>
                  <a:srgbClr val="333399"/>
                </a:solidFill>
                <a:latin typeface="Times New Roman" panose="02020603050405020304" pitchFamily="18" charset="0"/>
              </a:rPr>
              <a:t>«О защите конкуренции» </a:t>
            </a:r>
          </a:p>
        </p:txBody>
      </p:sp>
      <p:sp>
        <p:nvSpPr>
          <p:cNvPr id="2" name="Номер слайда 1"/>
          <p:cNvSpPr>
            <a:spLocks noGrp="1"/>
          </p:cNvSpPr>
          <p:nvPr>
            <p:ph type="sldNum" sz="quarter" idx="10"/>
          </p:nvPr>
        </p:nvSpPr>
        <p:spPr/>
        <p:txBody>
          <a:bodyPr/>
          <a:lstStyle/>
          <a:p>
            <a:fld id="{9D402C37-3C23-4DCB-8B93-3C4A860914E1}" type="slidenum">
              <a:rPr lang="ru-RU" smtClean="0"/>
              <a:pPr/>
              <a:t>6</a:t>
            </a:fld>
            <a:endParaRPr lang="ru-RU"/>
          </a:p>
        </p:txBody>
      </p:sp>
    </p:spTree>
    <p:extLst>
      <p:ext uri="{BB962C8B-B14F-4D97-AF65-F5344CB8AC3E}">
        <p14:creationId xmlns:p14="http://schemas.microsoft.com/office/powerpoint/2010/main" val="182917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1"/>
          <p:cNvSpPr>
            <a:spLocks noChangeArrowheads="1"/>
          </p:cNvSpPr>
          <p:nvPr/>
        </p:nvSpPr>
        <p:spPr bwMode="auto">
          <a:xfrm>
            <a:off x="251520" y="1158151"/>
            <a:ext cx="871309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just" eaLnBrk="1" hangingPunct="1">
              <a:spcBef>
                <a:spcPct val="20000"/>
              </a:spcBef>
              <a:buClrTx/>
              <a:buFontTx/>
              <a:buNone/>
            </a:pPr>
            <a:r>
              <a:rPr lang="ru-RU" sz="2000" b="1" dirty="0">
                <a:solidFill>
                  <a:srgbClr val="008080"/>
                </a:solidFill>
                <a:latin typeface="Times New Roman" panose="02020603050405020304" pitchFamily="18" charset="0"/>
              </a:rPr>
              <a:t>Часть 1 статьи 11 Закона «О защите конкуренции»:</a:t>
            </a:r>
          </a:p>
          <a:p>
            <a:pPr algn="just" eaLnBrk="1" hangingPunct="1">
              <a:spcBef>
                <a:spcPct val="20000"/>
              </a:spcBef>
              <a:buClrTx/>
              <a:buFontTx/>
              <a:buNone/>
            </a:pPr>
            <a:r>
              <a:rPr kumimoji="1" lang="ru-RU" sz="2000" b="1" dirty="0">
                <a:solidFill>
                  <a:srgbClr val="333399"/>
                </a:solidFill>
                <a:latin typeface="Times New Roman" panose="02020603050405020304" pitchFamily="18" charset="0"/>
              </a:rPr>
              <a:t>Признаются </a:t>
            </a:r>
            <a:r>
              <a:rPr kumimoji="1" lang="ru-RU" b="1" dirty="0">
                <a:solidFill>
                  <a:srgbClr val="008080"/>
                </a:solidFill>
                <a:latin typeface="Times New Roman" panose="02020603050405020304" pitchFamily="18" charset="0"/>
              </a:rPr>
              <a:t>картелем</a:t>
            </a:r>
            <a:r>
              <a:rPr kumimoji="1" lang="ru-RU" sz="2000" b="1" dirty="0">
                <a:solidFill>
                  <a:srgbClr val="333399"/>
                </a:solidFill>
                <a:latin typeface="Times New Roman" panose="02020603050405020304" pitchFamily="18" charset="0"/>
              </a:rPr>
              <a:t> и запрещаются соглашения между хозяйствующими субъектами-конкурентами, то есть между хозяйствующими субъектами, осуществляющими продажу товаров на одном товарном рынке, если такие соглашения приводят или могут привести к:</a:t>
            </a:r>
          </a:p>
          <a:p>
            <a:pPr algn="just" eaLnBrk="1" hangingPunct="1">
              <a:spcBef>
                <a:spcPct val="20000"/>
              </a:spcBef>
              <a:buClrTx/>
              <a:buFontTx/>
              <a:buChar char="-"/>
            </a:pPr>
            <a:r>
              <a:rPr kumimoji="1" lang="ru-RU" sz="2000" b="1" dirty="0">
                <a:solidFill>
                  <a:srgbClr val="333399"/>
                </a:solidFill>
                <a:latin typeface="Times New Roman" panose="02020603050405020304" pitchFamily="18" charset="0"/>
              </a:rPr>
              <a:t>установлению или поддержанию цен (тарифов), скидок, надбавок (доплат) и (или) наценок;</a:t>
            </a:r>
          </a:p>
          <a:p>
            <a:pPr algn="just" eaLnBrk="1" hangingPunct="1">
              <a:spcBef>
                <a:spcPct val="20000"/>
              </a:spcBef>
              <a:buClrTx/>
              <a:buFontTx/>
              <a:buChar char="-"/>
            </a:pPr>
            <a:r>
              <a:rPr kumimoji="1" lang="ru-RU" sz="2000" b="1" dirty="0">
                <a:solidFill>
                  <a:srgbClr val="333399"/>
                </a:solidFill>
                <a:latin typeface="Times New Roman" panose="02020603050405020304" pitchFamily="18" charset="0"/>
              </a:rPr>
              <a:t>повышению, снижению или поддержанию цен на торгах;</a:t>
            </a:r>
          </a:p>
          <a:p>
            <a:pPr algn="just" eaLnBrk="1" hangingPunct="1">
              <a:spcBef>
                <a:spcPct val="20000"/>
              </a:spcBef>
              <a:buClrTx/>
              <a:buFontTx/>
              <a:buChar char="-"/>
            </a:pPr>
            <a:r>
              <a:rPr kumimoji="1" lang="ru-RU" sz="2000" b="1" dirty="0">
                <a:solidFill>
                  <a:srgbClr val="333399"/>
                </a:solidFill>
                <a:latin typeface="Times New Roman" panose="02020603050405020304" pitchFamily="18" charset="0"/>
              </a:rPr>
              <a:t>разделу товарного рынка по территориальному принципу, объему продажи или покупки товаров, ассортименту реализуемых товаров либо составу продавцов или покупателей (заказчиков);</a:t>
            </a:r>
          </a:p>
          <a:p>
            <a:pPr algn="just" eaLnBrk="1" hangingPunct="1">
              <a:spcBef>
                <a:spcPct val="20000"/>
              </a:spcBef>
              <a:buClrTx/>
              <a:buFontTx/>
              <a:buChar char="-"/>
            </a:pPr>
            <a:r>
              <a:rPr kumimoji="1" lang="ru-RU" sz="2000" b="1" dirty="0">
                <a:solidFill>
                  <a:srgbClr val="333399"/>
                </a:solidFill>
                <a:latin typeface="Times New Roman" panose="02020603050405020304" pitchFamily="18" charset="0"/>
              </a:rPr>
              <a:t>сокращению или прекращению производства товаров;</a:t>
            </a:r>
          </a:p>
          <a:p>
            <a:pPr algn="just" eaLnBrk="1" hangingPunct="1">
              <a:spcBef>
                <a:spcPct val="20000"/>
              </a:spcBef>
              <a:buClrTx/>
              <a:buFontTx/>
              <a:buChar char="-"/>
            </a:pPr>
            <a:r>
              <a:rPr kumimoji="1" lang="ru-RU" sz="2000" b="1" dirty="0">
                <a:solidFill>
                  <a:srgbClr val="333399"/>
                </a:solidFill>
                <a:latin typeface="Times New Roman" panose="02020603050405020304" pitchFamily="18" charset="0"/>
              </a:rPr>
              <a:t>отказу от заключения договоров с определенными продавцами или покупателями (заказчиками).</a:t>
            </a:r>
            <a:r>
              <a:rPr lang="ru-RU" sz="2000" b="1" dirty="0">
                <a:solidFill>
                  <a:srgbClr val="333399"/>
                </a:solidFill>
                <a:latin typeface="Times New Roman" panose="02020603050405020304" pitchFamily="18" charset="0"/>
              </a:rPr>
              <a:t> </a:t>
            </a:r>
          </a:p>
          <a:p>
            <a:pPr algn="just" eaLnBrk="1" hangingPunct="1">
              <a:spcBef>
                <a:spcPct val="20000"/>
              </a:spcBef>
              <a:buClrTx/>
              <a:buFontTx/>
              <a:buChar char="-"/>
            </a:pPr>
            <a:endParaRPr kumimoji="1" lang="ru-RU" sz="2000" dirty="0">
              <a:solidFill>
                <a:srgbClr val="333399"/>
              </a:solidFill>
            </a:endParaRPr>
          </a:p>
        </p:txBody>
      </p:sp>
      <p:sp>
        <p:nvSpPr>
          <p:cNvPr id="5" name="Rectangle 2"/>
          <p:cNvSpPr>
            <a:spLocks noChangeArrowheads="1"/>
          </p:cNvSpPr>
          <p:nvPr/>
        </p:nvSpPr>
        <p:spPr bwMode="auto">
          <a:xfrm>
            <a:off x="0" y="0"/>
            <a:ext cx="914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lnSpc>
                <a:spcPct val="85000"/>
              </a:lnSpc>
              <a:spcBef>
                <a:spcPct val="0"/>
              </a:spcBef>
              <a:buClrTx/>
              <a:buFontTx/>
              <a:buNone/>
            </a:pPr>
            <a:r>
              <a:rPr lang="ru-RU" sz="2600" b="1" dirty="0" smtClean="0">
                <a:solidFill>
                  <a:schemeClr val="bg1"/>
                </a:solidFill>
                <a:latin typeface="+mj-lt"/>
                <a:ea typeface="+mj-ea"/>
                <a:cs typeface="+mj-cs"/>
              </a:rPr>
              <a:t>«</a:t>
            </a:r>
            <a:r>
              <a:rPr lang="ru-RU" sz="2600" b="1" dirty="0">
                <a:solidFill>
                  <a:schemeClr val="bg1"/>
                </a:solidFill>
                <a:latin typeface="+mj-lt"/>
                <a:ea typeface="+mj-ea"/>
                <a:cs typeface="+mj-cs"/>
              </a:rPr>
              <a:t>ГОРИЗОНТАЛЬНЫЕ» АНТИКОНКУРЕНТНЫЕ СОГЛАШЕНИЯ – </a:t>
            </a:r>
            <a:r>
              <a:rPr lang="ru-RU" sz="2600" b="1" dirty="0" smtClean="0">
                <a:solidFill>
                  <a:schemeClr val="bg1"/>
                </a:solidFill>
                <a:latin typeface="+mj-lt"/>
                <a:ea typeface="+mj-ea"/>
                <a:cs typeface="+mj-cs"/>
              </a:rPr>
              <a:t>КАРТЕЛИ </a:t>
            </a:r>
            <a:endParaRPr lang="ru-RU" sz="2600" b="1" dirty="0">
              <a:solidFill>
                <a:schemeClr val="bg1"/>
              </a:solidFill>
              <a:latin typeface="+mj-lt"/>
              <a:ea typeface="+mj-ea"/>
              <a:cs typeface="+mj-cs"/>
            </a:endParaRPr>
          </a:p>
        </p:txBody>
      </p:sp>
      <p:sp>
        <p:nvSpPr>
          <p:cNvPr id="2" name="Номер слайда 1"/>
          <p:cNvSpPr>
            <a:spLocks noGrp="1"/>
          </p:cNvSpPr>
          <p:nvPr>
            <p:ph type="sldNum" sz="quarter" idx="10"/>
          </p:nvPr>
        </p:nvSpPr>
        <p:spPr/>
        <p:txBody>
          <a:bodyPr/>
          <a:lstStyle/>
          <a:p>
            <a:fld id="{9D402C37-3C23-4DCB-8B93-3C4A860914E1}" type="slidenum">
              <a:rPr lang="ru-RU" smtClean="0"/>
              <a:pPr/>
              <a:t>7</a:t>
            </a:fld>
            <a:endParaRPr lang="ru-RU"/>
          </a:p>
        </p:txBody>
      </p:sp>
    </p:spTree>
    <p:extLst>
      <p:ext uri="{BB962C8B-B14F-4D97-AF65-F5344CB8AC3E}">
        <p14:creationId xmlns:p14="http://schemas.microsoft.com/office/powerpoint/2010/main" val="3132149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179388" y="1214422"/>
            <a:ext cx="8821737" cy="5189113"/>
          </a:xfrm>
          <a:prstGeom prst="rect">
            <a:avLst/>
          </a:prstGeom>
          <a:noFill/>
          <a:ln w="9525">
            <a:noFill/>
            <a:miter lim="800000"/>
            <a:headEnd/>
            <a:tailEnd/>
          </a:ln>
        </p:spPr>
        <p:txBody>
          <a:bodyPr anchor="ctr">
            <a:spAutoFit/>
          </a:bodyPr>
          <a:lstStyle/>
          <a:p>
            <a:pPr indent="446088" algn="just" eaLnBrk="1" hangingPunct="1">
              <a:spcBef>
                <a:spcPct val="20000"/>
              </a:spcBef>
              <a:defRPr/>
            </a:pPr>
            <a:r>
              <a:rPr lang="ru-RU" sz="2400" b="0" dirty="0">
                <a:solidFill>
                  <a:srgbClr val="008080"/>
                </a:solidFill>
              </a:rPr>
              <a:t>Таким образом, картель – это противозаконное соглашение (сговор) между конкурентами, которое приводит или может привести к 5 видам последствий, являющихся </a:t>
            </a:r>
            <a:r>
              <a:rPr lang="ru-RU" sz="2400" b="0" u="sng" dirty="0">
                <a:solidFill>
                  <a:srgbClr val="008080"/>
                </a:solidFill>
              </a:rPr>
              <a:t>наиболее опасными для экономики</a:t>
            </a:r>
            <a:r>
              <a:rPr lang="ru-RU" sz="2400" b="0" dirty="0">
                <a:solidFill>
                  <a:srgbClr val="008080"/>
                </a:solidFill>
              </a:rPr>
              <a:t>.</a:t>
            </a:r>
          </a:p>
          <a:p>
            <a:pPr indent="446088" algn="ctr" eaLnBrk="1" hangingPunct="1">
              <a:spcBef>
                <a:spcPct val="20000"/>
              </a:spcBef>
              <a:defRPr/>
            </a:pPr>
            <a:r>
              <a:rPr lang="ru-RU" sz="2800" dirty="0">
                <a:solidFill>
                  <a:srgbClr val="333399"/>
                </a:solidFill>
              </a:rPr>
              <a:t>КАРТЕЛЬ </a:t>
            </a:r>
            <a:r>
              <a:rPr lang="ru-RU" sz="2800" dirty="0" smtClean="0">
                <a:solidFill>
                  <a:srgbClr val="333399"/>
                </a:solidFill>
              </a:rPr>
              <a:t>– </a:t>
            </a:r>
            <a:r>
              <a:rPr lang="ru-RU" sz="2800" dirty="0">
                <a:solidFill>
                  <a:srgbClr val="333399"/>
                </a:solidFill>
              </a:rPr>
              <a:t>СОГЛАШЕНИЕ МЕЖДУ КОНКУРЕНТАМИ О: </a:t>
            </a:r>
          </a:p>
          <a:p>
            <a:pPr lvl="7" indent="446088">
              <a:spcBef>
                <a:spcPct val="20000"/>
              </a:spcBef>
              <a:buFont typeface="Wingdings" pitchFamily="2" charset="2"/>
              <a:buChar char="à"/>
              <a:defRPr/>
            </a:pPr>
            <a:r>
              <a:rPr lang="ru-RU" sz="2800" dirty="0">
                <a:solidFill>
                  <a:srgbClr val="333399"/>
                </a:solidFill>
              </a:rPr>
              <a:t>ценах; </a:t>
            </a:r>
          </a:p>
          <a:p>
            <a:pPr lvl="7" indent="446088">
              <a:spcBef>
                <a:spcPct val="20000"/>
              </a:spcBef>
              <a:buFont typeface="Wingdings" pitchFamily="2" charset="2"/>
              <a:buChar char="à"/>
              <a:defRPr/>
            </a:pPr>
            <a:r>
              <a:rPr lang="ru-RU" sz="2800" dirty="0">
                <a:solidFill>
                  <a:srgbClr val="333399"/>
                </a:solidFill>
              </a:rPr>
              <a:t>участии в торгах; </a:t>
            </a:r>
          </a:p>
          <a:p>
            <a:pPr lvl="7" indent="446088">
              <a:spcBef>
                <a:spcPct val="20000"/>
              </a:spcBef>
              <a:buFont typeface="Wingdings" pitchFamily="2" charset="2"/>
              <a:buChar char="à"/>
              <a:defRPr/>
            </a:pPr>
            <a:r>
              <a:rPr lang="ru-RU" sz="2800" dirty="0">
                <a:solidFill>
                  <a:srgbClr val="333399"/>
                </a:solidFill>
              </a:rPr>
              <a:t>разделе рынка; </a:t>
            </a:r>
          </a:p>
          <a:p>
            <a:pPr lvl="7" indent="446088">
              <a:spcBef>
                <a:spcPct val="20000"/>
              </a:spcBef>
              <a:buFont typeface="Wingdings" pitchFamily="2" charset="2"/>
              <a:buChar char="à"/>
              <a:defRPr/>
            </a:pPr>
            <a:r>
              <a:rPr lang="ru-RU" sz="2800" dirty="0">
                <a:solidFill>
                  <a:srgbClr val="333399"/>
                </a:solidFill>
              </a:rPr>
              <a:t>создании дефицита; </a:t>
            </a:r>
            <a:endParaRPr lang="en-US" sz="2800" dirty="0">
              <a:solidFill>
                <a:srgbClr val="333399"/>
              </a:solidFill>
            </a:endParaRPr>
          </a:p>
          <a:p>
            <a:pPr lvl="7" indent="446088">
              <a:spcBef>
                <a:spcPct val="20000"/>
              </a:spcBef>
              <a:buFont typeface="Wingdings" pitchFamily="2" charset="2"/>
              <a:buChar char="à"/>
              <a:defRPr/>
            </a:pPr>
            <a:r>
              <a:rPr lang="ru-RU" sz="2800" dirty="0">
                <a:solidFill>
                  <a:srgbClr val="333399"/>
                </a:solidFill>
              </a:rPr>
              <a:t>бойкоте. </a:t>
            </a:r>
          </a:p>
        </p:txBody>
      </p:sp>
      <p:sp>
        <p:nvSpPr>
          <p:cNvPr id="139268" name="Rectangle 2"/>
          <p:cNvSpPr>
            <a:spLocks noChangeArrowheads="1"/>
          </p:cNvSpPr>
          <p:nvPr/>
        </p:nvSpPr>
        <p:spPr bwMode="auto">
          <a:xfrm>
            <a:off x="0" y="1"/>
            <a:ext cx="91440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lnSpc>
                <a:spcPct val="85000"/>
              </a:lnSpc>
              <a:spcBef>
                <a:spcPct val="0"/>
              </a:spcBef>
              <a:buClrTx/>
              <a:buFontTx/>
              <a:buNone/>
            </a:pPr>
            <a:r>
              <a:rPr lang="ru-RU" sz="2600" b="1" dirty="0">
                <a:solidFill>
                  <a:schemeClr val="bg1"/>
                </a:solidFill>
                <a:latin typeface="+mj-lt"/>
                <a:ea typeface="+mj-ea"/>
                <a:cs typeface="+mj-cs"/>
              </a:rPr>
              <a:t>ЧТО ТАКОЕ «КАРТЕЛЬ»?</a:t>
            </a:r>
          </a:p>
        </p:txBody>
      </p:sp>
      <p:sp>
        <p:nvSpPr>
          <p:cNvPr id="2" name="Номер слайда 1"/>
          <p:cNvSpPr>
            <a:spLocks noGrp="1"/>
          </p:cNvSpPr>
          <p:nvPr>
            <p:ph type="sldNum" sz="quarter" idx="10"/>
          </p:nvPr>
        </p:nvSpPr>
        <p:spPr/>
        <p:txBody>
          <a:bodyPr/>
          <a:lstStyle/>
          <a:p>
            <a:fld id="{9D402C37-3C23-4DCB-8B93-3C4A860914E1}" type="slidenum">
              <a:rPr lang="ru-RU" smtClean="0"/>
              <a:pPr/>
              <a:t>8</a:t>
            </a:fld>
            <a:endParaRPr lang="ru-RU"/>
          </a:p>
        </p:txBody>
      </p:sp>
    </p:spTree>
    <p:extLst>
      <p:ext uri="{BB962C8B-B14F-4D97-AF65-F5344CB8AC3E}">
        <p14:creationId xmlns:p14="http://schemas.microsoft.com/office/powerpoint/2010/main" val="237501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0" y="1"/>
            <a:ext cx="9144000" cy="620688"/>
          </a:xfrm>
        </p:spPr>
        <p:txBody>
          <a:bodyPr/>
          <a:lstStyle/>
          <a:p>
            <a:pPr algn="ctr" eaLnBrk="1" hangingPunct="1"/>
            <a:r>
              <a:rPr lang="ru-RU" sz="2600" b="1" kern="1200" dirty="0" smtClean="0">
                <a:solidFill>
                  <a:schemeClr val="bg1"/>
                </a:solidFill>
                <a:ea typeface="+mj-ea"/>
                <a:cs typeface="+mj-cs"/>
              </a:rPr>
              <a:t>ЗАПРЕТ </a:t>
            </a:r>
            <a:r>
              <a:rPr lang="en-US" sz="2600" b="1" kern="1200" dirty="0" smtClean="0">
                <a:solidFill>
                  <a:schemeClr val="bg1"/>
                </a:solidFill>
                <a:ea typeface="+mj-ea"/>
                <a:cs typeface="+mj-cs"/>
              </a:rPr>
              <a:t> </a:t>
            </a:r>
            <a:r>
              <a:rPr lang="en-US" sz="2600" b="1" kern="1200" dirty="0">
                <a:solidFill>
                  <a:schemeClr val="bg1"/>
                </a:solidFill>
                <a:ea typeface="+mj-ea"/>
                <a:cs typeface="+mj-cs"/>
              </a:rPr>
              <a:t>PER SE</a:t>
            </a:r>
            <a:endParaRPr lang="ru-RU" sz="2600" b="1" kern="1200" dirty="0">
              <a:solidFill>
                <a:schemeClr val="bg1"/>
              </a:solidFill>
              <a:ea typeface="+mj-ea"/>
              <a:cs typeface="+mj-cs"/>
            </a:endParaRPr>
          </a:p>
        </p:txBody>
      </p:sp>
      <p:sp>
        <p:nvSpPr>
          <p:cNvPr id="143364" name="Rectangle 1"/>
          <p:cNvSpPr>
            <a:spLocks noChangeArrowheads="1"/>
          </p:cNvSpPr>
          <p:nvPr/>
        </p:nvSpPr>
        <p:spPr bwMode="auto">
          <a:xfrm>
            <a:off x="179388" y="803139"/>
            <a:ext cx="8821737" cy="58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42900">
              <a:spcBef>
                <a:spcPct val="60000"/>
              </a:spcBef>
              <a:buClr>
                <a:schemeClr val="tx1"/>
              </a:buClr>
              <a:buChar char="•"/>
              <a:defRPr sz="3000">
                <a:solidFill>
                  <a:schemeClr val="accent2"/>
                </a:solidFill>
                <a:latin typeface="Arial" panose="020B0604020202020204" pitchFamily="34" charset="0"/>
              </a:defRPr>
            </a:lvl1pPr>
            <a:lvl2pPr marL="742950" indent="-285750">
              <a:spcBef>
                <a:spcPct val="40000"/>
              </a:spcBef>
              <a:buClr>
                <a:schemeClr val="tx1"/>
              </a:buClr>
              <a:buChar char="–"/>
              <a:defRPr sz="2600">
                <a:solidFill>
                  <a:schemeClr val="accent2"/>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accent2"/>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accent2"/>
                </a:solidFill>
                <a:latin typeface="Arial" panose="020B0604020202020204" pitchFamily="34" charset="0"/>
              </a:defRPr>
            </a:lvl4pPr>
            <a:lvl5pPr marL="2057400" indent="-228600">
              <a:lnSpc>
                <a:spcPct val="75000"/>
              </a:lnSpc>
              <a:spcBef>
                <a:spcPct val="30000"/>
              </a:spcBef>
              <a:buClr>
                <a:schemeClr val="tx1"/>
              </a:buClr>
              <a:buChar char="»"/>
              <a:defRPr sz="2000">
                <a:solidFill>
                  <a:schemeClr val="accent2"/>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sz="2000">
                <a:solidFill>
                  <a:schemeClr val="accent2"/>
                </a:solidFill>
                <a:latin typeface="Arial" panose="020B0604020202020204" pitchFamily="34" charset="0"/>
              </a:defRPr>
            </a:lvl9pPr>
          </a:lstStyle>
          <a:p>
            <a:pPr algn="ctr" eaLnBrk="1" hangingPunct="1">
              <a:spcBef>
                <a:spcPts val="0"/>
              </a:spcBef>
              <a:buClrTx/>
              <a:buFontTx/>
              <a:buNone/>
            </a:pPr>
            <a:r>
              <a:rPr kumimoji="1" lang="ru-RU" sz="2800" b="1" dirty="0">
                <a:solidFill>
                  <a:srgbClr val="FF0000"/>
                </a:solidFill>
              </a:rPr>
              <a:t>Понятия «картель» в российском праве гармонизировано с нормами международного </a:t>
            </a:r>
            <a:r>
              <a:rPr kumimoji="1" lang="ru-RU" sz="2800" b="1" dirty="0" smtClean="0">
                <a:solidFill>
                  <a:srgbClr val="FF0000"/>
                </a:solidFill>
              </a:rPr>
              <a:t>права.</a:t>
            </a:r>
          </a:p>
          <a:p>
            <a:pPr algn="ctr" eaLnBrk="1" hangingPunct="1">
              <a:spcBef>
                <a:spcPts val="0"/>
              </a:spcBef>
              <a:buClrTx/>
              <a:buFontTx/>
              <a:buNone/>
            </a:pPr>
            <a:r>
              <a:rPr kumimoji="1" lang="ru-RU" sz="3600" dirty="0" smtClean="0">
                <a:solidFill>
                  <a:srgbClr val="333399"/>
                </a:solidFill>
              </a:rPr>
              <a:t>Картели </a:t>
            </a:r>
            <a:r>
              <a:rPr kumimoji="1" lang="ru-RU" sz="3600" dirty="0">
                <a:solidFill>
                  <a:srgbClr val="333399"/>
                </a:solidFill>
              </a:rPr>
              <a:t>запрещены безусловно </a:t>
            </a:r>
            <a:endParaRPr kumimoji="1" lang="ru-RU" sz="3600" dirty="0" smtClean="0">
              <a:solidFill>
                <a:srgbClr val="333399"/>
              </a:solidFill>
            </a:endParaRPr>
          </a:p>
          <a:p>
            <a:pPr algn="ctr" eaLnBrk="1" hangingPunct="1">
              <a:spcBef>
                <a:spcPts val="0"/>
              </a:spcBef>
              <a:buClrTx/>
              <a:buFontTx/>
              <a:buNone/>
            </a:pPr>
            <a:r>
              <a:rPr kumimoji="1" lang="ru-RU" sz="3600" dirty="0" smtClean="0">
                <a:solidFill>
                  <a:srgbClr val="333399"/>
                </a:solidFill>
              </a:rPr>
              <a:t>- </a:t>
            </a:r>
            <a:r>
              <a:rPr kumimoji="1" lang="en-US" sz="3600" dirty="0" smtClean="0">
                <a:solidFill>
                  <a:srgbClr val="333399"/>
                </a:solidFill>
              </a:rPr>
              <a:t>per</a:t>
            </a:r>
            <a:r>
              <a:rPr kumimoji="1" lang="ru-RU" sz="3600" dirty="0" smtClean="0">
                <a:solidFill>
                  <a:srgbClr val="333399"/>
                </a:solidFill>
              </a:rPr>
              <a:t> </a:t>
            </a:r>
            <a:r>
              <a:rPr kumimoji="1" lang="en-US" sz="3600" dirty="0">
                <a:solidFill>
                  <a:srgbClr val="333399"/>
                </a:solidFill>
              </a:rPr>
              <a:t>se</a:t>
            </a:r>
            <a:r>
              <a:rPr kumimoji="1" lang="ru-RU" sz="3600" dirty="0">
                <a:solidFill>
                  <a:srgbClr val="333399"/>
                </a:solidFill>
              </a:rPr>
              <a:t> («как таковые») </a:t>
            </a:r>
          </a:p>
          <a:p>
            <a:pPr algn="just" eaLnBrk="1" hangingPunct="1">
              <a:spcBef>
                <a:spcPct val="20000"/>
              </a:spcBef>
              <a:buClrTx/>
              <a:buFontTx/>
              <a:buNone/>
            </a:pPr>
            <a:r>
              <a:rPr kumimoji="1" lang="ru-RU" sz="2000" b="1" dirty="0">
                <a:solidFill>
                  <a:srgbClr val="333399"/>
                </a:solidFill>
              </a:rPr>
              <a:t>ТО ЕСТЬ: Антимонопольный орган или суд, применяющие такой запрет, </a:t>
            </a:r>
            <a:r>
              <a:rPr kumimoji="1" lang="ru-RU" sz="2000" b="1" dirty="0">
                <a:solidFill>
                  <a:srgbClr val="FF0000"/>
                </a:solidFill>
              </a:rPr>
              <a:t>НЕ УСТАНАВЛИВАЮТ</a:t>
            </a:r>
            <a:r>
              <a:rPr kumimoji="1" lang="ru-RU" sz="2000" b="1" dirty="0">
                <a:solidFill>
                  <a:srgbClr val="333399"/>
                </a:solidFill>
              </a:rPr>
              <a:t> вредоносное воздействие картеля на конкуренцию, а </a:t>
            </a:r>
            <a:r>
              <a:rPr kumimoji="1" lang="ru-RU" sz="2000" b="1" dirty="0">
                <a:solidFill>
                  <a:srgbClr val="FF0000"/>
                </a:solidFill>
              </a:rPr>
              <a:t>КВАЛИФИЦИРУЮТ ТАКОЕ СОГЛАШЕНИЕ КАК НЕЗАКОННОЕ ПО ФОРМАЛЬНЫМ ОСНОВАНИЯМ</a:t>
            </a:r>
            <a:r>
              <a:rPr kumimoji="1" lang="ru-RU" sz="2000" b="1" dirty="0">
                <a:solidFill>
                  <a:srgbClr val="333399"/>
                </a:solidFill>
              </a:rPr>
              <a:t>, то есть по цели соглашения и природе отношений, в которых состоят стороны соглашения – конкуренты. </a:t>
            </a:r>
          </a:p>
          <a:p>
            <a:pPr algn="just" eaLnBrk="1" hangingPunct="1">
              <a:spcBef>
                <a:spcPct val="20000"/>
              </a:spcBef>
              <a:buClrTx/>
              <a:buFontTx/>
              <a:buNone/>
            </a:pPr>
            <a:r>
              <a:rPr kumimoji="1" lang="ru-RU" sz="2000" b="1" dirty="0">
                <a:solidFill>
                  <a:srgbClr val="008080"/>
                </a:solidFill>
              </a:rPr>
              <a:t>АНАЛОГИЯ: Чемпионат по футболу – какими бы соображениями ни руководствовались команды, они не должны договариваться о результатах игр. </a:t>
            </a:r>
          </a:p>
          <a:p>
            <a:pPr algn="just" eaLnBrk="1" hangingPunct="1">
              <a:spcBef>
                <a:spcPct val="20000"/>
              </a:spcBef>
              <a:buClrTx/>
              <a:buFontTx/>
              <a:buNone/>
            </a:pPr>
            <a:r>
              <a:rPr kumimoji="1" lang="ru-RU" sz="2000" b="1" dirty="0">
                <a:solidFill>
                  <a:srgbClr val="008080"/>
                </a:solidFill>
              </a:rPr>
              <a:t>               КАРТЕЛЬ – ДОГОВОРНОЙ МАТЧ В ЭКОНОМИКЕ!</a:t>
            </a:r>
          </a:p>
        </p:txBody>
      </p:sp>
      <p:sp>
        <p:nvSpPr>
          <p:cNvPr id="2" name="Номер слайда 1"/>
          <p:cNvSpPr>
            <a:spLocks noGrp="1"/>
          </p:cNvSpPr>
          <p:nvPr>
            <p:ph type="sldNum" sz="quarter" idx="10"/>
          </p:nvPr>
        </p:nvSpPr>
        <p:spPr/>
        <p:txBody>
          <a:bodyPr/>
          <a:lstStyle/>
          <a:p>
            <a:fld id="{9D402C37-3C23-4DCB-8B93-3C4A860914E1}" type="slidenum">
              <a:rPr lang="ru-RU" smtClean="0"/>
              <a:pPr/>
              <a:t>9</a:t>
            </a:fld>
            <a:endParaRPr lang="ru-RU"/>
          </a:p>
        </p:txBody>
      </p:sp>
    </p:spTree>
    <p:extLst>
      <p:ext uri="{BB962C8B-B14F-4D97-AF65-F5344CB8AC3E}">
        <p14:creationId xmlns:p14="http://schemas.microsoft.com/office/powerpoint/2010/main" val="2308755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19507</TotalTime>
  <Words>3816</Words>
  <Application>Microsoft Office PowerPoint</Application>
  <PresentationFormat>Экран (4:3)</PresentationFormat>
  <Paragraphs>498</Paragraphs>
  <Slides>52</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Оформление по умолчанию</vt:lpstr>
      <vt:lpstr>Презентация PowerPoint</vt:lpstr>
      <vt:lpstr> ЧТО ТАКОЕ АНТИКОНКУРЕНТНОЕ СОГЛАШЕНИЕ? </vt:lpstr>
      <vt:lpstr>Презентация PowerPoint</vt:lpstr>
      <vt:lpstr>Презентация PowerPoint</vt:lpstr>
      <vt:lpstr> РОССИЙСКАЯ СПЕЦИФИКА  АНТИКОНКУРЕНТНЫХ СОГЛАШЕНИЙ</vt:lpstr>
      <vt:lpstr>Презентация PowerPoint</vt:lpstr>
      <vt:lpstr>Презентация PowerPoint</vt:lpstr>
      <vt:lpstr>Презентация PowerPoint</vt:lpstr>
      <vt:lpstr>ЗАПРЕТ  PER SE</vt:lpstr>
      <vt:lpstr> СГОВОР НА ТОРГАХ</vt:lpstr>
      <vt:lpstr>ПРИЗНАКИ СГОВОРА НА ТОРГАХ</vt:lpstr>
      <vt:lpstr>Презентация PowerPoint</vt:lpstr>
      <vt:lpstr>Презентация PowerPoint</vt:lpstr>
      <vt:lpstr>Презентация PowerPoint</vt:lpstr>
      <vt:lpstr>Презентация PowerPoint</vt:lpstr>
      <vt:lpstr>Ограничение конкуренции органами власти</vt:lpstr>
      <vt:lpstr>Примеры нарушений</vt:lpstr>
      <vt:lpstr>Примеры нарушений</vt:lpstr>
      <vt:lpstr>Примеры нарушений</vt:lpstr>
      <vt:lpstr>Примеры нарушений</vt:lpstr>
      <vt:lpstr>Особенности порядка заключения договоров в отношении государственного и муниципального имущества </vt:lpstr>
      <vt:lpstr>Заключение концессионных соглашений</vt:lpstr>
      <vt:lpstr>Особенности передачи объектов теплоснабжения, водоснабжения, водоотведения</vt:lpstr>
      <vt:lpstr>в</vt:lpstr>
      <vt:lpstr>Выдача предупреждений</vt:lpstr>
      <vt:lpstr>Цель выдачи предупреждений</vt:lpstr>
      <vt:lpstr>Антимонопольные требования к торгам (ст. 17 Закона о защите конкуренции) </vt:lpstr>
      <vt:lpstr>Примеры нарушений</vt:lpstr>
      <vt:lpstr>Примеры нарушений</vt:lpstr>
      <vt:lpstr>Статья 17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ФАС России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Нагайчук Е.Г.</dc:creator>
  <cp:lastModifiedBy>Темерева Татьяна Владимировна</cp:lastModifiedBy>
  <cp:revision>945</cp:revision>
  <cp:lastPrinted>2017-06-26T03:58:00Z</cp:lastPrinted>
  <dcterms:created xsi:type="dcterms:W3CDTF">2011-08-24T07:02:51Z</dcterms:created>
  <dcterms:modified xsi:type="dcterms:W3CDTF">2017-06-28T03:58:02Z</dcterms:modified>
</cp:coreProperties>
</file>