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C6C"/>
    <a:srgbClr val="E08C2C"/>
    <a:srgbClr val="FAD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 snapToGrid="0">
      <p:cViewPr varScale="1">
        <p:scale>
          <a:sx n="70" d="100"/>
          <a:sy n="70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8F7F-B72B-4042-9A74-D92502755A02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D6BE6-4FCD-40F0-856C-DB6E0478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7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5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5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975222-8656-3614-8C54-5C353703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34507C-06A9-2B38-3021-00AF962E8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631F29-5E09-600A-8C5D-2A8CF718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5FA820-43BC-4158-CE99-94665DD8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F5CF2D-9D46-D493-4849-FCFF3E31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3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FF86F4-B262-4045-B050-89607EEE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94AB36-5FD6-A5F3-133C-F219A7FA6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97A85A-D1B2-DC19-AFB8-5BE0FBFB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644666-B678-AD81-5486-8761E479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0F1692-63FA-6E32-46AC-43562C5D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0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AD79C6-A18D-F5B2-FC5D-85B54C14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38645B-44EB-F0E3-2EF1-D67642F1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37CBB2-AE9A-9087-51D6-7F726FB2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9104D7-5AF2-90C2-BFBD-04E39B64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1F5A3C-240B-B05E-7E34-74FA26CC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0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CD72A5-E5B8-2625-B073-F5C03EBB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95E8CB-EBE4-F049-FE17-C988CA841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CA44533-FCA4-3F3F-852E-EC46AB37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5F3380-C8A2-56BB-3BAC-1C74E15B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EA2623-3292-80B0-0486-0287D473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0E7DF1D-AF06-11A5-FB82-96535194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5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64D3D8-3B0A-D962-E677-A93C7575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6E4028-E3A2-7808-5267-72018846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A8C840-EE5E-23BF-D7DB-A1AE4292B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2D71DF-7ACF-F358-3414-81684B6B8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53C3299-1ABA-71C7-F165-003A1AC4F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3FD225-FCDE-A487-00FA-51C0C4CC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781D82F-94F5-B9AC-005C-1E147C7E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129FAB-205E-7C6D-2FF7-001B1C11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1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37F91A-2A37-B956-D659-E226F2C1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9113D9C-2F11-F28E-2A8E-09A0543F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59F20FB-AE4F-590D-FACD-981A3CD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554AF3-5B79-B63F-D3CE-AA1A3C6F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2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4432A79-D07C-6592-53AD-98965591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0D8097-8467-82CC-0525-79C7C46D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8DA4E3F-1F61-5B3C-B2B6-AA378E47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7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AB637D-D8D9-D45D-AD56-27136BD9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1A98FE-D700-D317-BC1F-457C2A629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FD20A8-2141-F0B6-0004-1DBA55BBD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C6F7F9-1DD2-7C8E-C3EA-A575A51C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B426D4-69E8-7E5B-5B44-61D9554A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D0825E3-DAB6-ECA1-2680-C93DAFC7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0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24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B24806-4E3E-40F9-8916-F645C5ED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BF0E253-9353-EBA9-1ECC-B68039862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F3E759-56C8-A55E-AC4B-A044FB3E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943FCA-473B-508E-FD28-5C6B2F55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8E87303-BCFE-4C91-D95A-4D45AC3E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0FF9BF-0C39-8CF9-EC27-C4B47DF2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05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B8E19-9BC6-3CE8-43FD-3B83675B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A5FC75-6C7E-9B3C-FEFB-6B1B2E0B6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2C79DD-396E-D642-76F0-259280B0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774E0E-C4BC-05BC-7483-C22C6339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C7855E-E527-BDA1-6266-737B3B9B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63C90A-C9C0-F034-7FC1-F5F2B2F87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EB98C7-C301-94A1-1BFC-0B5A1524F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06EF64-A986-3761-AE73-264EF5E0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D03085-5A3F-2136-27C8-956B7006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A812B3-576B-4E3B-8B01-20D5ABAB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62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9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84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85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53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40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8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20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65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81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1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3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4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3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4E820-6FFA-4B45-99EE-F33D9B60F54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096D-1CFF-4207-9131-DCD888500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EF91D8-91C1-6D04-5FA7-BE90E6B0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B1C0BE-1AEA-66C9-01C5-75CA9355A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EBA3D2-F297-E71D-A60A-350444C9A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B3E7-0E13-46E1-A4BD-179D917CE6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88BF62-2A8A-2D21-B128-34F2962DB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AD1B33-D1EC-A4C1-EA60-97ABA9101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1066-0EA2-4A5E-B252-DA9AA7798A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5.png"/><Relationship Id="rId18" Type="http://schemas.openxmlformats.org/officeDocument/2006/relationships/image" Target="../media/image105.svg"/><Relationship Id="rId3" Type="http://schemas.openxmlformats.org/officeDocument/2006/relationships/image" Target="../media/image37.svg"/><Relationship Id="rId7" Type="http://schemas.openxmlformats.org/officeDocument/2006/relationships/image" Target="../media/image93.svg"/><Relationship Id="rId12" Type="http://schemas.openxmlformats.org/officeDocument/2006/relationships/image" Target="../media/image98.svg"/><Relationship Id="rId17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0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41.svg"/><Relationship Id="rId15" Type="http://schemas.openxmlformats.org/officeDocument/2006/relationships/image" Target="../media/image36.png"/><Relationship Id="rId10" Type="http://schemas.openxmlformats.org/officeDocument/2006/relationships/image" Target="../media/image33.gif"/><Relationship Id="rId4" Type="http://schemas.openxmlformats.org/officeDocument/2006/relationships/image" Target="../media/image2.png"/><Relationship Id="rId9" Type="http://schemas.openxmlformats.org/officeDocument/2006/relationships/image" Target="../media/image32.gif"/><Relationship Id="rId14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0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5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0.sv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6AC0F5-8607-90B8-ED48-D006AA54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04" y="-30707"/>
            <a:ext cx="3038363" cy="68887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17C4504-5B54-5444-A9D8-D90FE6D431A5}"/>
              </a:ext>
            </a:extLst>
          </p:cNvPr>
          <p:cNvSpPr/>
          <p:nvPr/>
        </p:nvSpPr>
        <p:spPr>
          <a:xfrm>
            <a:off x="3340299" y="3044957"/>
            <a:ext cx="556861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67" b="1" dirty="0" smtClean="0">
                <a:solidFill>
                  <a:srgbClr val="085C6C"/>
                </a:solidFill>
              </a:rPr>
              <a:t>РЕКЛАМА В СМИ</a:t>
            </a:r>
            <a:endParaRPr lang="ru-RU" sz="4267" b="1" dirty="0">
              <a:solidFill>
                <a:srgbClr val="085C6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2F0F03-1EB7-F433-1B98-FDA1663F1D1E}"/>
              </a:ext>
            </a:extLst>
          </p:cNvPr>
          <p:cNvSpPr txBox="1"/>
          <p:nvPr/>
        </p:nvSpPr>
        <p:spPr>
          <a:xfrm>
            <a:off x="10704512" y="5937850"/>
            <a:ext cx="2112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yriad Pro" pitchFamily="34" charset="0"/>
              </a:rPr>
              <a:t>05.09.2023Г</a:t>
            </a:r>
            <a:endParaRPr lang="ru-RU" sz="1600" b="1" dirty="0">
              <a:latin typeface="Myriad Pro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E61C53E-5EBE-8D0E-FEF9-410235F50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3106367"/>
            <a:ext cx="2847077" cy="37362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4FD732C-EBE4-A732-56CD-CAFC1CBAD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260648"/>
            <a:ext cx="5280587" cy="22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F413DFC-0053-0043-922E-A4F4226DD5F7}"/>
              </a:ext>
            </a:extLst>
          </p:cNvPr>
          <p:cNvSpPr/>
          <p:nvPr/>
        </p:nvSpPr>
        <p:spPr>
          <a:xfrm>
            <a:off x="855057" y="223358"/>
            <a:ext cx="8761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Можно ли верить, если  в рекламе утверждают, что товар «лучший», «самый», «номер 1»?</a:t>
            </a:r>
            <a:endParaRPr lang="ru-RU" sz="3200" b="1" dirty="0">
              <a:solidFill>
                <a:srgbClr val="045E68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979910" y="2148729"/>
            <a:ext cx="8286920" cy="270843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r>
              <a:rPr lang="ru-RU" sz="2000" dirty="0" smtClean="0"/>
              <a:t>При использовании в рекламе сравнения должен быть указан конкретный критерий, по которому проводится такое сравнение, то есть должно быть указано по какому качестве товар или услуга считается лучшим или номер один.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774" y="4863615"/>
            <a:ext cx="3623771" cy="18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F413DFC-0053-0043-922E-A4F4226DD5F7}"/>
              </a:ext>
            </a:extLst>
          </p:cNvPr>
          <p:cNvSpPr/>
          <p:nvPr/>
        </p:nvSpPr>
        <p:spPr>
          <a:xfrm>
            <a:off x="855057" y="223358"/>
            <a:ext cx="8761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Реклама лекарственных средств: если выявили новые свойства лекарств, можно ли об этом рассказать в рекламе?</a:t>
            </a:r>
            <a:r>
              <a:rPr lang="en-US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 </a:t>
            </a:r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 </a:t>
            </a:r>
            <a:endParaRPr lang="ru-RU" sz="3200" b="1" dirty="0">
              <a:solidFill>
                <a:srgbClr val="045E68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979910" y="2148729"/>
            <a:ext cx="8286920" cy="369331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/>
              <a:t>Информация о лекарствах, поступающая через рекламу, должна быть заранее подтверждена МИНИСТЕРСТВОМ ЗДРАВООХРАНЕНИЯ РФ (см. инструкцию по применению), до размещения такой информации в рекламе.</a:t>
            </a:r>
          </a:p>
          <a:p>
            <a:endParaRPr lang="ru-RU" dirty="0"/>
          </a:p>
          <a:p>
            <a:r>
              <a:rPr lang="ru-RU" dirty="0" smtClean="0"/>
              <a:t>Лекарства нужно принимать после консультации с врачом и ознакомления с инструкцией по применению, так как могут быть противопоказания (об этом должно быть указано в рекламе).</a:t>
            </a:r>
          </a:p>
          <a:p>
            <a:endParaRPr lang="ru-RU" dirty="0"/>
          </a:p>
          <a:p>
            <a:r>
              <a:rPr lang="ru-RU" dirty="0" smtClean="0"/>
              <a:t>Реклама не должна гарантировать излечение от заболевания.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61" y="4778501"/>
            <a:ext cx="2616169" cy="17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F413DFC-0053-0043-922E-A4F4226DD5F7}"/>
              </a:ext>
            </a:extLst>
          </p:cNvPr>
          <p:cNvSpPr/>
          <p:nvPr/>
        </p:nvSpPr>
        <p:spPr>
          <a:xfrm>
            <a:off x="855057" y="223358"/>
            <a:ext cx="8761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Если </a:t>
            </a:r>
            <a:r>
              <a:rPr lang="ru-RU" sz="3200" b="1" dirty="0" err="1" smtClean="0">
                <a:solidFill>
                  <a:srgbClr val="045E68"/>
                </a:solidFill>
                <a:latin typeface="Myriad Pro" panose="020B0503030403020204" pitchFamily="34" charset="0"/>
              </a:rPr>
              <a:t>БАДы</a:t>
            </a:r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 ничего не лечат, их реклама – сплошной обман?</a:t>
            </a:r>
            <a:endParaRPr lang="ru-RU" sz="3200" b="1" dirty="0">
              <a:solidFill>
                <a:srgbClr val="045E68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979910" y="2148729"/>
            <a:ext cx="8286920" cy="397031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Биологические активные добавки – это пищевые добавки, которые являются дополнительными источниками аминокислот, витаминов и минеральных веществ.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 рекламе должно быть указано, что рекламируется БАД, а не лекарственное средство.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ВАЖНО ОБРАТИТЬ ВНИМАНИЕ! Если в рекламе </a:t>
            </a:r>
            <a:r>
              <a:rPr lang="ru-RU" dirty="0" err="1" smtClean="0"/>
              <a:t>БАДов</a:t>
            </a:r>
            <a:r>
              <a:rPr lang="ru-RU" dirty="0" smtClean="0"/>
              <a:t> указывается на конкретное заболевание или его симптоматику, а также используются такие выражения как «помогает», «избавляет», «улучшает», такая реклама не только обещает невозможное, но и нарушает закон.</a:t>
            </a:r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30" y="4597375"/>
            <a:ext cx="2492831" cy="1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F413DFC-0053-0043-922E-A4F4226DD5F7}"/>
              </a:ext>
            </a:extLst>
          </p:cNvPr>
          <p:cNvSpPr/>
          <p:nvPr/>
        </p:nvSpPr>
        <p:spPr>
          <a:xfrm>
            <a:off x="855057" y="223358"/>
            <a:ext cx="8761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Знак информационной продукции</a:t>
            </a:r>
            <a:endParaRPr lang="ru-RU" sz="3200" dirty="0" smtClean="0">
              <a:latin typeface="Myriad Pro" panose="020B0503030403020204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! Ответственность для р/р</a:t>
            </a:r>
          </a:p>
          <a:p>
            <a:endParaRPr lang="ru-RU" sz="3200" b="1" dirty="0">
              <a:solidFill>
                <a:srgbClr val="045E68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27" y="743786"/>
            <a:ext cx="4133850" cy="69932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1052172" y="1474961"/>
            <a:ext cx="8286920" cy="1255728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Оборот информационной продукции, содержащей информацию, способную повредить детям, без знака классификации не допускается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 </a:t>
            </a:r>
            <a:r>
              <a:rPr lang="ru-RU" b="1" dirty="0"/>
              <a:t>зрелищными мероприятиями</a:t>
            </a:r>
            <a:r>
              <a:rPr lang="ru-RU" dirty="0"/>
              <a:t> понимают демонстрацию информационной продукции в месте скопления значительного числа лиц, не принадлежащих к обычному семейному </a:t>
            </a:r>
            <a:r>
              <a:rPr lang="ru-RU" dirty="0" smtClean="0"/>
              <a:t>кругу.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Сама по себе продукция, демонстрируемая в рамках этих мероприятий, не может быть промаркирована. Но до начала демонстрации ей все-таки присваивается знак информационной продукции, который </a:t>
            </a:r>
            <a:r>
              <a:rPr lang="ru-RU" dirty="0" smtClean="0"/>
              <a:t>указывается в рекламе.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это реклама?</a:t>
            </a:r>
            <a:r>
              <a:rPr lang="ru-RU" dirty="0"/>
              <a:t> </a:t>
            </a:r>
            <a:r>
              <a:rPr lang="ru-RU" dirty="0" smtClean="0"/>
              <a:t>Объектом </a:t>
            </a:r>
            <a:r>
              <a:rPr lang="ru-RU" dirty="0"/>
              <a:t>является </a:t>
            </a:r>
            <a:r>
              <a:rPr lang="ru-RU" dirty="0" smtClean="0"/>
              <a:t>мероприятие</a:t>
            </a:r>
            <a:r>
              <a:rPr lang="ru-RU" dirty="0"/>
              <a:t> </a:t>
            </a:r>
            <a:r>
              <a:rPr lang="ru-RU" dirty="0" smtClean="0"/>
              <a:t>(например, день города), данное </a:t>
            </a:r>
            <a:r>
              <a:rPr lang="ru-RU" dirty="0"/>
              <a:t>информационное сообщение направлено на информирование неопределенного круга лиц и для привлечения внимания к проведению зрелищного </a:t>
            </a:r>
            <a:r>
              <a:rPr lang="ru-RU" dirty="0" smtClean="0"/>
              <a:t>мероприятия </a:t>
            </a:r>
            <a:r>
              <a:rPr lang="ru-RU" dirty="0" smtClean="0">
                <a:solidFill>
                  <a:srgbClr val="FF0000"/>
                </a:solidFill>
              </a:rPr>
              <a:t>(Постановление </a:t>
            </a:r>
            <a:r>
              <a:rPr lang="ru-RU" dirty="0">
                <a:solidFill>
                  <a:srgbClr val="FF0000"/>
                </a:solidFill>
              </a:rPr>
              <a:t>Пятого арбитражного апелляционного суда от 09.08.2023 N 05АП-3901/2023 по делу N </a:t>
            </a:r>
            <a:r>
              <a:rPr lang="ru-RU" dirty="0" smtClean="0">
                <a:solidFill>
                  <a:srgbClr val="FF0000"/>
                </a:solidFill>
              </a:rPr>
              <a:t>А51-3986/2023)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80212" y="360831"/>
            <a:ext cx="10525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85C6C"/>
                </a:solidFill>
                <a:latin typeface="Myriad Pro"/>
              </a:rPr>
              <a:t> Реклама в периодических печатных изданиях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2721976" y="1232197"/>
            <a:ext cx="6801527" cy="729430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/>
              <a:t>Пометка </a:t>
            </a:r>
            <a:r>
              <a:rPr lang="ru-RU" dirty="0"/>
              <a:t>"реклама" или </a:t>
            </a:r>
            <a:r>
              <a:rPr lang="ru-RU" dirty="0" smtClean="0"/>
              <a:t> </a:t>
            </a:r>
            <a:r>
              <a:rPr lang="ru-RU" dirty="0"/>
              <a:t>"на правах рекламы</a:t>
            </a:r>
            <a:r>
              <a:rPr lang="ru-RU" dirty="0" smtClean="0"/>
              <a:t>".</a:t>
            </a:r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бъем </a:t>
            </a:r>
            <a:r>
              <a:rPr lang="ru-RU" dirty="0"/>
              <a:t>рекламы </a:t>
            </a:r>
            <a:r>
              <a:rPr lang="ru-RU" dirty="0" smtClean="0"/>
              <a:t>= не </a:t>
            </a:r>
            <a:r>
              <a:rPr lang="ru-RU" dirty="0"/>
              <a:t>более чем сорок пять процентов объема одного номера периодических печатных изданий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Исключение: периодические издания, специализирующиеся </a:t>
            </a:r>
            <a:r>
              <a:rPr lang="ru-RU" dirty="0"/>
              <a:t>на сообщениях и материалах рекламного характера и на обложке и в выходных данных которых содержится информация о такой специализации.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5" y="199606"/>
            <a:ext cx="1939027" cy="19390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53" y="1529603"/>
            <a:ext cx="1939027" cy="1939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4" y="2940322"/>
            <a:ext cx="1939027" cy="19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A2D7CE3-926F-0015-8DD1-064E50F8D362}"/>
              </a:ext>
            </a:extLst>
          </p:cNvPr>
          <p:cNvSpPr/>
          <p:nvPr/>
        </p:nvSpPr>
        <p:spPr>
          <a:xfrm>
            <a:off x="999818" y="1074058"/>
            <a:ext cx="9646311" cy="539498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Calibri"/>
              </a:rPr>
              <a:t>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Спасибо за внимание!</a:t>
            </a:r>
            <a:endParaRPr lang="en-US" sz="3200" b="1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Отдел антимонопольного законодательства и рекламы Хакасского УФАС России</a:t>
            </a:r>
          </a:p>
          <a:p>
            <a:pPr lvl="0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г. Абакан, ул. Вяткина, д. 3, </a:t>
            </a:r>
            <a:r>
              <a:rPr lang="ru-RU" sz="3200" dirty="0" err="1" smtClean="0">
                <a:solidFill>
                  <a:schemeClr val="tx1"/>
                </a:solidFill>
              </a:rPr>
              <a:t>каб</a:t>
            </a:r>
            <a:r>
              <a:rPr lang="ru-RU" sz="3200" dirty="0" smtClean="0">
                <a:solidFill>
                  <a:schemeClr val="tx1"/>
                </a:solidFill>
              </a:rPr>
              <a:t>. 303</a:t>
            </a:r>
          </a:p>
          <a:p>
            <a:pPr lvl="0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Телефон: 8 (3902) 22-18-27</a:t>
            </a:r>
          </a:p>
          <a:p>
            <a:pPr lvl="0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Электронная почта: </a:t>
            </a:r>
            <a:r>
              <a:rPr lang="en-US" sz="3200" dirty="0" smtClean="0">
                <a:solidFill>
                  <a:schemeClr val="tx1"/>
                </a:solidFill>
              </a:rPr>
              <a:t>to19@fas.gov.ru</a:t>
            </a:r>
            <a:r>
              <a:rPr lang="ru-RU" sz="3200" dirty="0" smtClean="0">
                <a:solidFill>
                  <a:schemeClr val="tx1"/>
                </a:solidFill>
              </a:rPr>
              <a:t>             </a:t>
            </a:r>
          </a:p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lvl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Calibri"/>
              </a:rPr>
              <a:t>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chemeClr val="tx1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Calibri"/>
              </a:rPr>
              <a:t>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Calibri"/>
              </a:rPr>
              <a:t>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Calibri"/>
              </a:rPr>
              <a:t>	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dirty="0">
              <a:solidFill>
                <a:schemeClr val="tx1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50" dirty="0">
              <a:solidFill>
                <a:schemeClr val="tx1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5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FCC4250-CBAD-2463-443A-C45F6C6E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04" y="-30707"/>
            <a:ext cx="12296351" cy="68887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6F623D4-A8F1-F25E-3D92-FB1A80180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-15355"/>
            <a:ext cx="5225856" cy="685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8A15DAA-FC97-0C43-A4B0-488AA1EE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436498" y="5004473"/>
            <a:ext cx="564975" cy="75093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F5AF05CC-2497-3DAC-AE90-C5BBFC22AF3F}"/>
              </a:ext>
            </a:extLst>
          </p:cNvPr>
          <p:cNvSpPr/>
          <p:nvPr/>
        </p:nvSpPr>
        <p:spPr>
          <a:xfrm>
            <a:off x="8376471" y="1803203"/>
            <a:ext cx="3230805" cy="3351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D19B7DB5-9541-68A8-21CB-5E35B9BC9E08}"/>
              </a:ext>
            </a:extLst>
          </p:cNvPr>
          <p:cNvSpPr/>
          <p:nvPr/>
        </p:nvSpPr>
        <p:spPr>
          <a:xfrm>
            <a:off x="4523344" y="1803203"/>
            <a:ext cx="3230805" cy="3351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A2D7CE3-926F-0015-8DD1-064E50F8D362}"/>
              </a:ext>
            </a:extLst>
          </p:cNvPr>
          <p:cNvSpPr/>
          <p:nvPr/>
        </p:nvSpPr>
        <p:spPr>
          <a:xfrm>
            <a:off x="670220" y="1803203"/>
            <a:ext cx="3230805" cy="3351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E15344-58DE-FD2B-3AD9-C13143DB95E0}"/>
              </a:ext>
            </a:extLst>
          </p:cNvPr>
          <p:cNvSpPr txBox="1"/>
          <p:nvPr/>
        </p:nvSpPr>
        <p:spPr>
          <a:xfrm>
            <a:off x="1502040" y="4615287"/>
            <a:ext cx="156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endParaRPr lang="ru-RU" b="1" dirty="0">
              <a:solidFill>
                <a:srgbClr val="00718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0A8714-34CC-E337-58C0-D7026D333141}"/>
              </a:ext>
            </a:extLst>
          </p:cNvPr>
          <p:cNvSpPr txBox="1"/>
          <p:nvPr/>
        </p:nvSpPr>
        <p:spPr>
          <a:xfrm>
            <a:off x="5355165" y="4615287"/>
            <a:ext cx="156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endParaRPr lang="ru-RU" b="1" dirty="0">
              <a:solidFill>
                <a:srgbClr val="00718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1E1394-789D-50CB-5383-B06F39B3EB6E}"/>
              </a:ext>
            </a:extLst>
          </p:cNvPr>
          <p:cNvSpPr txBox="1"/>
          <p:nvPr/>
        </p:nvSpPr>
        <p:spPr>
          <a:xfrm>
            <a:off x="9053809" y="4615287"/>
            <a:ext cx="2070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endParaRPr lang="ru-RU" b="1" dirty="0">
              <a:solidFill>
                <a:srgbClr val="007183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3FFD290-D6DD-D6E5-B4C8-6EEB6E33790B}"/>
              </a:ext>
            </a:extLst>
          </p:cNvPr>
          <p:cNvSpPr/>
          <p:nvPr/>
        </p:nvSpPr>
        <p:spPr>
          <a:xfrm>
            <a:off x="5558507" y="977287"/>
            <a:ext cx="1160479" cy="116047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FA5B50-1508-8D87-CE9F-9995ADA26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0" y="2280591"/>
            <a:ext cx="2396903" cy="23969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AA847B4-B364-1D69-E564-2695B853EE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48" y="2280591"/>
            <a:ext cx="2326197" cy="2326197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B67F3F2-AD63-EDE1-FA60-B83110E9674A}"/>
              </a:ext>
            </a:extLst>
          </p:cNvPr>
          <p:cNvSpPr/>
          <p:nvPr/>
        </p:nvSpPr>
        <p:spPr>
          <a:xfrm>
            <a:off x="9508921" y="977287"/>
            <a:ext cx="1160479" cy="116047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E20B11F-7C95-283B-F5E6-1CAE81071077}"/>
              </a:ext>
            </a:extLst>
          </p:cNvPr>
          <p:cNvSpPr/>
          <p:nvPr/>
        </p:nvSpPr>
        <p:spPr>
          <a:xfrm>
            <a:off x="1705382" y="977287"/>
            <a:ext cx="1160479" cy="116047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42535B8-C94B-9B10-A969-89162F98BF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61" y="2280591"/>
            <a:ext cx="2360199" cy="23601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F7DCD8F-8F8C-87FC-4ABB-5D108F7E0B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52142" y="1198863"/>
            <a:ext cx="638175" cy="6381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50291AD-4766-3525-AEEF-65EB7A117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44088" y="1198863"/>
            <a:ext cx="676275" cy="6762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03F4C8D-12F7-0516-2CE0-09BC849F78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91643" y="1195573"/>
            <a:ext cx="676275" cy="6762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E434E9-465A-2649-4BF6-D5EB5FF35D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1396256" y="5549180"/>
            <a:ext cx="885393" cy="11768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F76CED-C2E4-083A-0C55-4FBBA7EA3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2356" y="2873609"/>
            <a:ext cx="517509" cy="6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357" y="243355"/>
            <a:ext cx="55035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67" b="1" dirty="0" smtClean="0">
                <a:solidFill>
                  <a:srgbClr val="085C6C"/>
                </a:solidFill>
              </a:rPr>
              <a:t>РЕКЛАМА – ЭТО …</a:t>
            </a:r>
            <a:endParaRPr lang="ru-RU" sz="4267" b="1" dirty="0">
              <a:solidFill>
                <a:srgbClr val="085C6C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AA2D47-A063-7BA1-3D98-1CCD4E47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064" y="0"/>
            <a:ext cx="551993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0649" y="1113230"/>
            <a:ext cx="42521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</a:t>
            </a:r>
            <a:r>
              <a:rPr lang="ru-RU" sz="2000" dirty="0" smtClean="0"/>
              <a:t>нформация</a:t>
            </a:r>
            <a:r>
              <a:rPr lang="ru-RU" sz="2000" dirty="0"/>
              <a:t>, распространенная любым способом, в любой форме и с использованием любых </a:t>
            </a:r>
            <a:r>
              <a:rPr lang="ru-RU" sz="2000" dirty="0" smtClean="0"/>
              <a:t>средств </a:t>
            </a:r>
            <a:endParaRPr lang="ru-RU" sz="2000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6591" y="2370744"/>
            <a:ext cx="4211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Адресована </a:t>
            </a:r>
            <a:r>
              <a:rPr lang="ru-RU" sz="2000" dirty="0"/>
              <a:t>неопределенному кругу лиц</a:t>
            </a:r>
          </a:p>
          <a:p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0649" y="3429000"/>
            <a:ext cx="38162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Направлена </a:t>
            </a:r>
            <a:r>
              <a:rPr lang="ru-RU" sz="2000" dirty="0"/>
              <a:t>на привлечение внимания к объекту рекламирования, формирование или поддержание интереса к нему и его продвижение на рынке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" y="2066192"/>
            <a:ext cx="1346394" cy="13463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1" y="745977"/>
            <a:ext cx="1346394" cy="13463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2" y="3386407"/>
            <a:ext cx="1346394" cy="13463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45" y="2370744"/>
            <a:ext cx="3703739" cy="37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9403" y="356659"/>
            <a:ext cx="373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85C6C"/>
                </a:solidFill>
              </a:rPr>
              <a:t>Не является рекламой:</a:t>
            </a:r>
            <a:endParaRPr lang="ru-RU" sz="2400" b="1" dirty="0">
              <a:solidFill>
                <a:srgbClr val="085C6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594" y="1220756"/>
            <a:ext cx="1015592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вывески и указатели, не содержащие сведений рекламного характера;</a:t>
            </a:r>
          </a:p>
          <a:p>
            <a:pPr marL="285750" lvl="0" indent="-285750">
              <a:buFontTx/>
              <a:buChar char="-"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объявления физических лиц или юридических лиц, не связанные с осуществлением 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предпринимательской </a:t>
            </a:r>
            <a:r>
              <a:rPr lang="ru-RU" dirty="0">
                <a:solidFill>
                  <a:prstClr val="black"/>
                </a:solidFill>
              </a:rPr>
              <a:t>деятельности;</a:t>
            </a:r>
          </a:p>
          <a:p>
            <a:pPr marL="285750" lvl="0" indent="-285750">
              <a:buFontTx/>
              <a:buChar char="-"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информация, раскрытие или распространение либо доведение до потребителя которой является 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</a:rPr>
              <a:t>      обязательным </a:t>
            </a:r>
            <a:r>
              <a:rPr lang="ru-RU" dirty="0">
                <a:solidFill>
                  <a:prstClr val="black"/>
                </a:solidFill>
              </a:rPr>
              <a:t>в соответствии с федеральным </a:t>
            </a:r>
            <a:r>
              <a:rPr lang="ru-RU" dirty="0" smtClean="0">
                <a:solidFill>
                  <a:prstClr val="black"/>
                </a:solidFill>
              </a:rPr>
              <a:t>законом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19" y="3693596"/>
            <a:ext cx="3254992" cy="2169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74" y="3366522"/>
            <a:ext cx="3083018" cy="2169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1338" y="3878762"/>
            <a:ext cx="3294752" cy="18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AEEBF5-C75F-2DA9-04A5-67CE4F946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349" y="836712"/>
            <a:ext cx="5519936" cy="5280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6036" y="1089516"/>
            <a:ext cx="455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Кто разрешает размещать рекламу?</a:t>
            </a: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FFDBBE-7F38-CBB0-9764-F7ED6EAA4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826790"/>
            <a:ext cx="5519936" cy="52905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C793A84-76BA-F2A8-AF4A-D3468D447A27}"/>
              </a:ext>
            </a:extLst>
          </p:cNvPr>
          <p:cNvSpPr/>
          <p:nvPr/>
        </p:nvSpPr>
        <p:spPr>
          <a:xfrm>
            <a:off x="6672064" y="2296319"/>
            <a:ext cx="4605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Контроль со стороны антимонопольных органов проводится, </a:t>
            </a:r>
            <a:r>
              <a:rPr lang="ru-RU" sz="2000" b="1" dirty="0">
                <a:solidFill>
                  <a:prstClr val="black"/>
                </a:solidFill>
              </a:rPr>
              <a:t>когда реклама уже распространена!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="" xmlns:a16="http://schemas.microsoft.com/office/drawing/2014/main" id="{1F1E1394-789D-50CB-5383-B06F39B3EB6E}"/>
              </a:ext>
            </a:extLst>
          </p:cNvPr>
          <p:cNvSpPr txBox="1"/>
          <p:nvPr/>
        </p:nvSpPr>
        <p:spPr>
          <a:xfrm>
            <a:off x="867291" y="1589985"/>
            <a:ext cx="4338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РЕШЕНИЕ ПРИНИМАЕТ РЕКЛАМОДАТЕЛЬ (ЗАКАЗЧИК РЕКЛАМЫ)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C3F8218-7C2B-47C1-BB8A-823CC8B100B7}"/>
              </a:ext>
            </a:extLst>
          </p:cNvPr>
          <p:cNvSpPr/>
          <p:nvPr/>
        </p:nvSpPr>
        <p:spPr>
          <a:xfrm>
            <a:off x="809473" y="3207311"/>
            <a:ext cx="4453822" cy="230832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 smtClean="0">
                <a:latin typeface="Myriad Pro" panose="020B0503030403020204" pitchFamily="34" charset="0"/>
              </a:rPr>
              <a:t>что рекламировать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>
                <a:latin typeface="Myriad Pro" panose="020B0503030403020204" pitchFamily="34" charset="0"/>
              </a:rPr>
              <a:t>к</a:t>
            </a:r>
            <a:r>
              <a:rPr lang="ru-RU" sz="2400" b="1" dirty="0" smtClean="0">
                <a:latin typeface="Myriad Pro" panose="020B0503030403020204" pitchFamily="34" charset="0"/>
              </a:rPr>
              <a:t>акие слова и изображения использовать в рекламе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>
                <a:latin typeface="Myriad Pro" panose="020B0503030403020204" pitchFamily="34" charset="0"/>
              </a:rPr>
              <a:t>ч</a:t>
            </a:r>
            <a:r>
              <a:rPr lang="ru-RU" sz="2400" b="1" dirty="0" smtClean="0">
                <a:latin typeface="Myriad Pro" panose="020B0503030403020204" pitchFamily="34" charset="0"/>
              </a:rPr>
              <a:t>то писать крупным шрифтом, а что - мелким </a:t>
            </a:r>
            <a:endParaRPr lang="ru-RU" sz="2400" b="1" dirty="0">
              <a:latin typeface="Myriad Pro" panose="020B0503030403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1766A722-B627-452A-968E-B82C71CDD7A2}"/>
              </a:ext>
            </a:extLst>
          </p:cNvPr>
          <p:cNvCxnSpPr>
            <a:cxnSpLocks/>
          </p:cNvCxnSpPr>
          <p:nvPr/>
        </p:nvCxnSpPr>
        <p:spPr>
          <a:xfrm>
            <a:off x="1721913" y="2548685"/>
            <a:ext cx="11353" cy="6586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349" y="1666209"/>
            <a:ext cx="676715" cy="676715"/>
          </a:xfrm>
          <a:prstGeom prst="rect">
            <a:avLst/>
          </a:prstGeom>
        </p:spPr>
      </p:pic>
      <p:grpSp>
        <p:nvGrpSpPr>
          <p:cNvPr id="13" name="Google Shape;758;p46"/>
          <p:cNvGrpSpPr/>
          <p:nvPr/>
        </p:nvGrpSpPr>
        <p:grpSpPr>
          <a:xfrm>
            <a:off x="6171290" y="2849927"/>
            <a:ext cx="664831" cy="664831"/>
            <a:chOff x="1278900" y="2333250"/>
            <a:chExt cx="381175" cy="381175"/>
          </a:xfrm>
        </p:grpSpPr>
        <p:sp>
          <p:nvSpPr>
            <p:cNvPr id="14" name="Google Shape;759;p46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0;p4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1;p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2;p4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20" y="3936537"/>
            <a:ext cx="67671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5CC99B1-CCE8-299D-BDE1-D1657D4F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154" y="0"/>
            <a:ext cx="1201784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313058-5B1C-816C-35E7-6FC2B822C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2042" y="-17529"/>
            <a:ext cx="5568619" cy="73078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1E4492A-090C-35B7-AD54-8A42C9B5CAAD}"/>
              </a:ext>
            </a:extLst>
          </p:cNvPr>
          <p:cNvSpPr/>
          <p:nvPr/>
        </p:nvSpPr>
        <p:spPr>
          <a:xfrm>
            <a:off x="719403" y="356659"/>
            <a:ext cx="8439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5C6C"/>
                </a:solidFill>
                <a:latin typeface="Myriad Pro" pitchFamily="34" charset="0"/>
              </a:rPr>
              <a:t>Что проверяет в рекламе ФАС России?</a:t>
            </a:r>
          </a:p>
          <a:p>
            <a:r>
              <a:rPr lang="ru-RU" sz="2400" b="1" dirty="0" smtClean="0">
                <a:latin typeface="Myriad Pro" pitchFamily="34" charset="0"/>
              </a:rPr>
              <a:t> </a:t>
            </a:r>
            <a:endParaRPr lang="ru-RU" sz="2400" b="1" dirty="0"/>
          </a:p>
        </p:txBody>
      </p:sp>
      <p:sp>
        <p:nvSpPr>
          <p:cNvPr id="7" name="TextBox 19">
            <a:extLst>
              <a:ext uri="{FF2B5EF4-FFF2-40B4-BE49-F238E27FC236}">
                <a16:creationId xmlns="" xmlns:a16="http://schemas.microsoft.com/office/drawing/2014/main" id="{1F1E1394-789D-50CB-5383-B06F39B3EB6E}"/>
              </a:ext>
            </a:extLst>
          </p:cNvPr>
          <p:cNvSpPr txBox="1"/>
          <p:nvPr/>
        </p:nvSpPr>
        <p:spPr>
          <a:xfrm>
            <a:off x="3769037" y="1278008"/>
            <a:ext cx="433818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Федеральному закону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13.03.2006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38-ФЗ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рекламе"</a:t>
            </a:r>
          </a:p>
          <a:p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1766A722-B627-452A-968E-B82C71CDD7A2}"/>
              </a:ext>
            </a:extLst>
          </p:cNvPr>
          <p:cNvCxnSpPr>
            <a:cxnSpLocks/>
          </p:cNvCxnSpPr>
          <p:nvPr/>
        </p:nvCxnSpPr>
        <p:spPr>
          <a:xfrm flipH="1">
            <a:off x="5076955" y="2447010"/>
            <a:ext cx="15942" cy="11719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1766A722-B627-452A-968E-B82C71CDD7A2}"/>
              </a:ext>
            </a:extLst>
          </p:cNvPr>
          <p:cNvCxnSpPr>
            <a:cxnSpLocks/>
          </p:cNvCxnSpPr>
          <p:nvPr/>
        </p:nvCxnSpPr>
        <p:spPr>
          <a:xfrm flipH="1">
            <a:off x="6797987" y="2447010"/>
            <a:ext cx="15942" cy="11719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3F8218-7C2B-47C1-BB8A-823CC8B100B7}"/>
              </a:ext>
            </a:extLst>
          </p:cNvPr>
          <p:cNvSpPr/>
          <p:nvPr/>
        </p:nvSpPr>
        <p:spPr>
          <a:xfrm>
            <a:off x="873744" y="3630993"/>
            <a:ext cx="4453822" cy="163121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pPr marL="95250" lvl="4"/>
            <a:r>
              <a:rPr lang="ru-RU" sz="2000" b="1" dirty="0" smtClean="0">
                <a:latin typeface="Myriad Pro" panose="020B0503030403020204" pitchFamily="34" charset="0"/>
              </a:rPr>
              <a:t>Общие требования (достоверность рекламы, запрет бранных слов или использования оскорбительных образов)</a:t>
            </a:r>
            <a:endParaRPr lang="ru-RU" sz="2000" b="1" dirty="0">
              <a:latin typeface="Myriad Pro" panose="020B0503030403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C3F8218-7C2B-47C1-BB8A-823CC8B100B7}"/>
              </a:ext>
            </a:extLst>
          </p:cNvPr>
          <p:cNvSpPr/>
          <p:nvPr/>
        </p:nvSpPr>
        <p:spPr>
          <a:xfrm>
            <a:off x="6052635" y="3630993"/>
            <a:ext cx="4453822" cy="163121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pPr marL="95250" lvl="4"/>
            <a:r>
              <a:rPr lang="ru-RU" sz="2000" b="1" dirty="0" smtClean="0">
                <a:latin typeface="Myriad Pro" panose="020B0503030403020204" pitchFamily="34" charset="0"/>
              </a:rPr>
              <a:t>Специальные требования (например, к рекламе алкогольной продукции, лекарственных средств, финансовых услуг)</a:t>
            </a:r>
            <a:endParaRPr lang="ru-RU" sz="20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8575" y="-22020"/>
            <a:ext cx="5225856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9D5E04-A455-8625-709B-56E80B3DB05A}"/>
              </a:ext>
            </a:extLst>
          </p:cNvPr>
          <p:cNvSpPr/>
          <p:nvPr/>
        </p:nvSpPr>
        <p:spPr>
          <a:xfrm>
            <a:off x="719403" y="356659"/>
            <a:ext cx="11167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45E68"/>
                </a:solidFill>
                <a:latin typeface="Myriad Pro" panose="020B0503030403020204" pitchFamily="34" charset="0"/>
              </a:rPr>
              <a:t>Что нельзя рекламировать ни при каких условиях?</a:t>
            </a:r>
          </a:p>
          <a:p>
            <a:r>
              <a:rPr lang="ru-RU" sz="2400" b="1" dirty="0">
                <a:solidFill>
                  <a:srgbClr val="FF0000"/>
                </a:solidFill>
                <a:latin typeface="Myriad Pro" panose="020B0503030403020204" pitchFamily="34" charset="0"/>
              </a:rPr>
              <a:t>! Ответственность для р/р</a:t>
            </a:r>
          </a:p>
          <a:p>
            <a:r>
              <a:rPr lang="ru-RU" sz="2400" b="1" dirty="0" smtClean="0">
                <a:latin typeface="Myriad Pro" pitchFamily="34" charset="0"/>
              </a:rPr>
              <a:t> 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01" y="-622184"/>
            <a:ext cx="1957686" cy="19576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979910" y="2148729"/>
            <a:ext cx="10297690" cy="483209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Товары</a:t>
            </a:r>
            <a:r>
              <a:rPr lang="ru-RU" sz="2000" dirty="0"/>
              <a:t>, которые нельзя продавать и производить в России.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Наркотические </a:t>
            </a:r>
            <a:r>
              <a:rPr lang="ru-RU" sz="2000" dirty="0"/>
              <a:t>и психотропные вещества.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Табачные </a:t>
            </a:r>
            <a:r>
              <a:rPr lang="ru-RU" sz="2000" dirty="0"/>
              <a:t>изделия.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Взрывчатые </a:t>
            </a:r>
            <a:r>
              <a:rPr lang="ru-RU" sz="2000" dirty="0"/>
              <a:t>вещества (за исключением пиротехники).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Медицинские </a:t>
            </a:r>
            <a:r>
              <a:rPr lang="ru-RU" sz="2000" dirty="0"/>
              <a:t>услуги по искусственному прерыванию </a:t>
            </a:r>
            <a:r>
              <a:rPr lang="ru-RU" sz="2000" dirty="0" smtClean="0"/>
              <a:t>беременности.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Услуги </a:t>
            </a:r>
            <a:r>
              <a:rPr lang="ru-RU" sz="2000" dirty="0"/>
              <a:t>по подготовке и написанию выпускных квалификационных </a:t>
            </a:r>
            <a:r>
              <a:rPr lang="ru-RU" sz="2000" dirty="0" smtClean="0"/>
              <a:t>работ.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Иностранные лица, осуществляющие </a:t>
            </a:r>
            <a:r>
              <a:rPr lang="ru-RU" sz="2000" dirty="0"/>
              <a:t>деятельность в </a:t>
            </a:r>
            <a:r>
              <a:rPr lang="ru-RU" sz="2000" dirty="0" smtClean="0"/>
              <a:t>сети </a:t>
            </a:r>
            <a:r>
              <a:rPr lang="ru-RU" sz="2000" dirty="0"/>
              <a:t>"Интернет" на территории Российской Федерации, и (или) их информационных ресурсов в качестве </a:t>
            </a:r>
            <a:r>
              <a:rPr lang="ru-RU" sz="2000" dirty="0" smtClean="0"/>
              <a:t>объектов рекламирования (решение </a:t>
            </a:r>
            <a:r>
              <a:rPr lang="ru-RU" sz="2000" dirty="0" err="1" smtClean="0"/>
              <a:t>Роскомнадзора</a:t>
            </a:r>
            <a:r>
              <a:rPr lang="ru-RU" sz="2000" dirty="0" smtClean="0"/>
              <a:t> о запрете такой рекламы)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5002220"/>
            <a:ext cx="1833760" cy="18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9403" y="356659"/>
            <a:ext cx="8714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45E68"/>
                </a:solidFill>
                <a:latin typeface="Myriad Pro" panose="020B0503030403020204" pitchFamily="34" charset="0"/>
              </a:rPr>
              <a:t>Информация под «звёздочкой»</a:t>
            </a:r>
          </a:p>
          <a:p>
            <a:r>
              <a:rPr lang="ru-RU" sz="2400" b="1" dirty="0" smtClean="0">
                <a:latin typeface="Myriad Pro" pitchFamily="34" charset="0"/>
              </a:rPr>
              <a:t> 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42" y="-502273"/>
            <a:ext cx="3446058" cy="344605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979910" y="2148729"/>
            <a:ext cx="8286920" cy="301621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Как правило, под «звёздочкой», мелким шрифтом в рекламе пишется наиболее важная существенная информация, не зная которую потребитель вводится в заблуждение, что является нарушением части 7 статьи 5 Закона о рекламе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04" y="4001601"/>
            <a:ext cx="5956618" cy="29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F413DFC-0053-0043-922E-A4F4226DD5F7}"/>
              </a:ext>
            </a:extLst>
          </p:cNvPr>
          <p:cNvSpPr/>
          <p:nvPr/>
        </p:nvSpPr>
        <p:spPr>
          <a:xfrm>
            <a:off x="855057" y="223358"/>
            <a:ext cx="8761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На радио что-то сказали быстро и неразборчиво, законно ли это?</a:t>
            </a:r>
            <a:endParaRPr lang="ru-RU" sz="3200" b="1" dirty="0">
              <a:solidFill>
                <a:srgbClr val="045E68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979910" y="2148729"/>
            <a:ext cx="8286920" cy="267765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Это аналог мелкого текста или «звёздочек», если проговариваемая быстро информация в рекламе является существенной, то такая реклама нарушает часть 7 статьи 5 Закона о рекламе.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506" y="3591634"/>
            <a:ext cx="5702616" cy="30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08BA07-4656-E147-6A25-5994464B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" y="-47205"/>
            <a:ext cx="121305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D56D4-7660-4934-ACEE-52B78FD9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49" y="-2331640"/>
            <a:ext cx="96011" cy="11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F413DFC-0053-0043-922E-A4F4226DD5F7}"/>
              </a:ext>
            </a:extLst>
          </p:cNvPr>
          <p:cNvSpPr/>
          <p:nvPr/>
        </p:nvSpPr>
        <p:spPr>
          <a:xfrm>
            <a:off x="855057" y="223358"/>
            <a:ext cx="8761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45E68"/>
                </a:solidFill>
                <a:latin typeface="Myriad Pro" panose="020B0503030403020204" pitchFamily="34" charset="0"/>
              </a:rPr>
              <a:t>В рекламе говорят, что что-то «бесплатно», 0% - это обман?</a:t>
            </a:r>
            <a:endParaRPr lang="ru-RU" sz="3200" b="1" dirty="0">
              <a:solidFill>
                <a:srgbClr val="045E68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D693DC-D421-4DD7-AFE2-7AD9EE7565E1}"/>
              </a:ext>
            </a:extLst>
          </p:cNvPr>
          <p:cNvSpPr/>
          <p:nvPr/>
        </p:nvSpPr>
        <p:spPr>
          <a:xfrm>
            <a:off x="979910" y="2148729"/>
            <a:ext cx="8286920" cy="267765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E08C2C"/>
            </a:contourClr>
          </a:sp3d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Если в рекламе содержится не соответствующая действительности информация, то ФАС России (территориальные органы) признает такую рекламу нарушающей Закон о рекламе и запретит ее распространение.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endParaRPr lang="ru-RU" b="1" dirty="0">
              <a:solidFill>
                <a:srgbClr val="085C6C"/>
              </a:solidFill>
            </a:endParaRPr>
          </a:p>
          <a:p>
            <a:endParaRPr lang="ru-RU" b="1" dirty="0">
              <a:solidFill>
                <a:srgbClr val="085C6C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29" y="3839428"/>
            <a:ext cx="4569726" cy="22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812</Words>
  <Application>Microsoft Office PowerPoint</Application>
  <PresentationFormat>Широкоэкранный</PresentationFormat>
  <Paragraphs>169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Чепурная Евгения Владимировна</dc:creator>
  <cp:lastModifiedBy>Ольга Олеговна Липина</cp:lastModifiedBy>
  <cp:revision>128</cp:revision>
  <dcterms:created xsi:type="dcterms:W3CDTF">2023-04-22T11:35:29Z</dcterms:created>
  <dcterms:modified xsi:type="dcterms:W3CDTF">2023-09-04T13:38:44Z</dcterms:modified>
</cp:coreProperties>
</file>