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60" r:id="rId5"/>
    <p:sldId id="263" r:id="rId6"/>
    <p:sldId id="268" r:id="rId7"/>
    <p:sldId id="266" r:id="rId8"/>
    <p:sldId id="267" r:id="rId9"/>
    <p:sldId id="269" r:id="rId10"/>
    <p:sldId id="27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42;&#1080;&#1096;&#1085;&#1077;&#1074;&#1077;&#1094;&#1082;&#1072;&#1103;\&#1055;&#1088;&#1077;&#1089;&#1089;-&#1082;&#1086;&#1085;&#1092;&#1077;&#1088;&#1077;&#1085;&#1094;&#1080;&#1080;\2009\&#1050;&#1086;&#1083;%20&#1074;&#1099;&#1103;&#1074;&#1083;&#1077;&#1085;&#1085;&#1099;&#1093;%20&#1085;&#1072;&#1088;&#1091;&#1096;&#1077;&#1085;&#1080;&#1081;%202009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42;&#1080;&#1096;&#1085;&#1077;&#1074;&#1077;&#1094;&#1082;&#1072;&#1103;\&#1055;&#1088;&#1077;&#1089;&#1089;-&#1082;&#1086;&#1085;&#1092;&#1077;&#1088;&#1077;&#1085;&#1094;&#1080;&#1080;\2009\&#1050;&#1086;&#1083;%20&#1074;&#1099;&#1103;&#1074;&#1083;&#1077;&#1085;&#1085;&#1099;&#1093;%20&#1085;&#1072;&#1088;&#1091;&#1096;&#1077;&#1085;&#1080;&#1081;%202009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2%20&#1074;%20Microsoft%20Office%20PowerPoint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42;&#1080;&#1096;&#1085;&#1077;&#1074;&#1077;&#1094;&#1082;&#1072;&#1103;\&#1055;&#1088;&#1077;&#1089;&#1089;-&#1082;&#1086;&#1085;&#1092;&#1077;&#1088;&#1077;&#1085;&#1094;&#1080;&#1080;\2009\&#1050;&#1086;&#1083;%20&#1074;&#1099;&#1103;&#1074;&#1083;&#1077;&#1085;&#1085;&#1099;&#1093;%20&#1085;&#1072;&#1088;&#1091;&#1096;&#1077;&#1085;&#1080;&#1081;%202009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Map305-1\&#1052;&#1086;&#1080;%20&#1076;&#1086;&#1082;&#1091;&#1084;&#1077;&#1085;&#1090;&#1099;\&#1055;&#1083;&#1072;&#1085;&#1099;%20&#1080;%20&#1086;&#1090;&#1095;&#1077;&#1090;&#1099;%20&#1086;&#1090;&#1076;&#1077;&#1083;&#1072;\2009\&#1050;&#1086;&#1085;&#1090;&#1088;&#1086;&#1083;&#1100;&#1047;&#1072;&#1057;&#1086;&#1073;&#1083;&#1042;&#1089;&#1092;&#1077;&#1088;&#1077;&#1056;&#1072;&#1079;&#1084;&#1077;&#1097;&#1077;&#1085;&#1080;&#1103;&#1047;&#1072;&#1082;&#1072;&#1079;&#1086;&#1074;2008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PowerPoint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PowerPoint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PowerPoint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Количество рассмотренных заявлений, жалоб, </a:t>
            </a:r>
            <a:r>
              <a:rPr lang="ru-RU" dirty="0" smtClean="0"/>
              <a:t>дел (436) </a:t>
            </a:r>
            <a:endParaRPr lang="ru-RU" dirty="0"/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5.9626662014512492E-2"/>
          <c:y val="0.19052247965407201"/>
          <c:w val="0.56611828441541834"/>
          <c:h val="0.7499703544251215"/>
        </c:manualLayout>
      </c:layout>
      <c:pie3DChart>
        <c:varyColors val="1"/>
        <c:ser>
          <c:idx val="0"/>
          <c:order val="0"/>
          <c:dLbls>
            <c:dLbl>
              <c:idx val="0"/>
              <c:layout/>
              <c:dLblPos val="outEnd"/>
              <c:showPercent val="1"/>
              <c:separator>; </c:separator>
            </c:dLbl>
            <c:dLbl>
              <c:idx val="1"/>
              <c:layout/>
              <c:dLblPos val="outEnd"/>
              <c:showPercent val="1"/>
              <c:separator>; </c:separator>
            </c:dLbl>
            <c:dLbl>
              <c:idx val="2"/>
              <c:layout/>
              <c:dLblPos val="outEnd"/>
              <c:showPercent val="1"/>
              <c:separator>; </c:separator>
            </c:dLbl>
            <c:dLbl>
              <c:idx val="3"/>
              <c:layout/>
              <c:dLblPos val="outEnd"/>
              <c:showPercent val="1"/>
              <c:separator>; </c:separator>
            </c:dLbl>
            <c:txPr>
              <a:bodyPr/>
              <a:lstStyle/>
              <a:p>
                <a:pPr>
                  <a:defRPr sz="1400" b="1" i="0" baseline="0"/>
                </a:pPr>
                <a:endParaRPr lang="ru-RU"/>
              </a:p>
            </c:txPr>
            <c:dLblPos val="outEnd"/>
            <c:showVal val="1"/>
            <c:showPercent val="1"/>
            <c:separator>; </c:separator>
            <c:showLeaderLines val="1"/>
          </c:dLbls>
          <c:cat>
            <c:strRef>
              <c:f>Лист1!$A$3:$D$3</c:f>
              <c:strCache>
                <c:ptCount val="4"/>
                <c:pt idx="0">
                  <c:v>ФЗ "О защите конкуренции" </c:v>
                </c:pt>
                <c:pt idx="1">
                  <c:v>ФЗ "О размещении заказов"</c:v>
                </c:pt>
                <c:pt idx="2">
                  <c:v>ФЗ "О рекламе"</c:v>
                </c:pt>
                <c:pt idx="3">
                  <c:v>КоАП РФ</c:v>
                </c:pt>
              </c:strCache>
            </c:strRef>
          </c:cat>
          <c:val>
            <c:numRef>
              <c:f>Лист1!$A$4:$D$4</c:f>
              <c:numCache>
                <c:formatCode>General</c:formatCode>
                <c:ptCount val="4"/>
                <c:pt idx="0">
                  <c:v>119</c:v>
                </c:pt>
                <c:pt idx="1">
                  <c:v>155</c:v>
                </c:pt>
                <c:pt idx="2">
                  <c:v>20</c:v>
                </c:pt>
                <c:pt idx="3">
                  <c:v>142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422538694645058"/>
          <c:y val="0.37417927075662316"/>
          <c:w val="0.35608775595934306"/>
          <c:h val="0.4146311926836484"/>
        </c:manualLayout>
      </c:layout>
      <c:txPr>
        <a:bodyPr/>
        <a:lstStyle/>
        <a:p>
          <a:pPr>
            <a:defRPr sz="1400" b="1" i="0" baseline="0"/>
          </a:pPr>
          <a:endParaRPr lang="ru-R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Количество рассмотренных заявлений, </a:t>
            </a:r>
            <a:r>
              <a:rPr lang="ru-RU" dirty="0" smtClean="0"/>
              <a:t>дел</a:t>
            </a:r>
            <a:r>
              <a:rPr lang="ru-RU" baseline="0" dirty="0" smtClean="0"/>
              <a:t> по</a:t>
            </a:r>
            <a:r>
              <a:rPr lang="ru-RU" dirty="0" smtClean="0"/>
              <a:t> </a:t>
            </a:r>
            <a:r>
              <a:rPr lang="ru-RU" dirty="0"/>
              <a:t>ФЗ "О защите </a:t>
            </a:r>
            <a:r>
              <a:rPr lang="ru-RU" dirty="0" smtClean="0"/>
              <a:t>конкуренции« (119)</a:t>
            </a:r>
            <a:endParaRPr lang="ru-RU" dirty="0"/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5.929199475065617E-2"/>
          <c:y val="0.24857773774588141"/>
          <c:w val="0.55369936570428702"/>
          <c:h val="0.67000319609495296"/>
        </c:manualLayout>
      </c:layout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outEnd"/>
            <c:showVal val="1"/>
            <c:showPercent val="1"/>
            <c:separator>
</c:separator>
            <c:showLeaderLines val="1"/>
          </c:dLbls>
          <c:cat>
            <c:strRef>
              <c:f>Лист3!$A$1:$A$2</c:f>
              <c:strCache>
                <c:ptCount val="2"/>
                <c:pt idx="0">
                  <c:v>в отношении хозяйствующих субъектов</c:v>
                </c:pt>
                <c:pt idx="1">
                  <c:v>в отношении органов власти и управления</c:v>
                </c:pt>
              </c:strCache>
            </c:strRef>
          </c:cat>
          <c:val>
            <c:numRef>
              <c:f>Лист3!$B$1:$B$2</c:f>
              <c:numCache>
                <c:formatCode>General</c:formatCode>
                <c:ptCount val="2"/>
                <c:pt idx="0">
                  <c:v>54</c:v>
                </c:pt>
                <c:pt idx="1">
                  <c:v>41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8474317653298533"/>
          <c:y val="0.42826396700412456"/>
          <c:w val="0.30637451406657074"/>
          <c:h val="0.2957167496920029"/>
        </c:manualLayout>
      </c:layout>
      <c:txPr>
        <a:bodyPr/>
        <a:lstStyle/>
        <a:p>
          <a:pPr>
            <a:defRPr sz="1400" b="1"/>
          </a:pPr>
          <a:endParaRPr lang="ru-RU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 algn="ctr">
              <a:defRPr sz="16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1800" dirty="0">
                <a:latin typeface="+mn-lt"/>
              </a:rPr>
              <a:t>Выявлено нарушений ФЗ "О защите конкуренции"</a:t>
            </a:r>
          </a:p>
        </c:rich>
      </c:tx>
      <c:layout>
        <c:manualLayout>
          <c:xMode val="edge"/>
          <c:yMode val="edge"/>
          <c:x val="0.14980449757829881"/>
          <c:y val="3.4091055073812007E-2"/>
        </c:manualLayout>
      </c:layout>
      <c:spPr>
        <a:noFill/>
        <a:ln w="25400">
          <a:noFill/>
        </a:ln>
      </c:spPr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.35971990586047592"/>
          <c:w val="0.73964227909011393"/>
          <c:h val="0.44936320229344034"/>
        </c:manualLayout>
      </c:layout>
      <c:pie3DChart>
        <c:varyColors val="1"/>
        <c:ser>
          <c:idx val="0"/>
          <c:order val="0"/>
          <c:tx>
            <c:strRef>
              <c:f>'[Диаграмма 2 в Microsoft Office PowerPoint]Лист2'!$D$6</c:f>
              <c:strCache>
                <c:ptCount val="1"/>
                <c:pt idx="0">
                  <c:v>выявлено нарушений</c:v>
                </c:pt>
              </c:strCache>
            </c:strRef>
          </c:tx>
          <c:dPt>
            <c:idx val="1"/>
            <c:spPr/>
          </c:dPt>
          <c:dLbls>
            <c:dLbl>
              <c:idx val="0"/>
              <c:numFmt formatCode="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</c:dLbl>
            <c:dLbl>
              <c:idx val="1"/>
              <c:numFmt formatCode="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</c:dLbl>
            <c:dLbl>
              <c:idx val="2"/>
              <c:numFmt formatCode="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</c:dLbl>
            <c:dLbl>
              <c:idx val="3"/>
              <c:numFmt formatCode="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</c:dLbl>
            <c:dLbl>
              <c:idx val="4"/>
              <c:numFmt formatCode="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</c:dLbl>
            <c:dLbl>
              <c:idx val="5"/>
              <c:numFmt formatCode="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</c:dLbl>
            <c:dLbl>
              <c:idx val="6"/>
              <c:numFmt formatCode="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</c:dLbl>
            <c:numFmt formatCode="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dLblPos val="outEnd"/>
            <c:showPercent val="1"/>
            <c:showLeaderLines val="1"/>
          </c:dLbls>
          <c:cat>
            <c:strRef>
              <c:f>'[Диаграмма 2 в Microsoft Office PowerPoint]Лист2'!$C$7:$C$13</c:f>
              <c:strCache>
                <c:ptCount val="7"/>
                <c:pt idx="0">
                  <c:v>Злоупотребление хозяйствующими субъектами доминирующего положения (ст.10)  </c:v>
                </c:pt>
                <c:pt idx="1">
                  <c:v>Соглашения, согласованные действия хозяйствующих субъектов (ст.11)</c:v>
                </c:pt>
                <c:pt idx="2">
                  <c:v>Недобросовестная конкуренция (ст.14)</c:v>
                </c:pt>
                <c:pt idx="3">
                  <c:v>Акты и действия органов власти (ст.15)</c:v>
                </c:pt>
                <c:pt idx="4">
                  <c:v>Согласованные действия органов власти и хозяйствующих субъектов (ст. 16)</c:v>
                </c:pt>
                <c:pt idx="5">
                  <c:v>Порядок заключения договоров государственного и муниципального имущества (ст. 17.1)</c:v>
                </c:pt>
                <c:pt idx="6">
                  <c:v>Порядок предоставления государственного и муниципального имущества (ст. 19-21)</c:v>
                </c:pt>
              </c:strCache>
            </c:strRef>
          </c:cat>
          <c:val>
            <c:numRef>
              <c:f>'[Диаграмма 2 в Microsoft Office PowerPoint]Лист2'!$D$7:$D$13</c:f>
              <c:numCache>
                <c:formatCode>General</c:formatCode>
                <c:ptCount val="7"/>
                <c:pt idx="0">
                  <c:v>6</c:v>
                </c:pt>
                <c:pt idx="1">
                  <c:v>5</c:v>
                </c:pt>
                <c:pt idx="2">
                  <c:v>7</c:v>
                </c:pt>
                <c:pt idx="3">
                  <c:v>13</c:v>
                </c:pt>
                <c:pt idx="4">
                  <c:v>3</c:v>
                </c:pt>
                <c:pt idx="5">
                  <c:v>3</c:v>
                </c:pt>
                <c:pt idx="6">
                  <c:v>1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2567333770778666"/>
          <c:y val="0.11884337242654799"/>
          <c:w val="0.37432666229221362"/>
          <c:h val="0.86284439128653245"/>
        </c:manualLayout>
      </c:layout>
      <c:spPr>
        <a:solidFill>
          <a:srgbClr val="FFFFFF"/>
        </a:solidFill>
        <a:ln w="0">
          <a:noFill/>
          <a:prstDash val="solid"/>
        </a:ln>
      </c:spPr>
      <c:txPr>
        <a:bodyPr/>
        <a:lstStyle/>
        <a:p>
          <a:pPr>
            <a:defRPr sz="1050" b="1" i="0" u="none" strike="noStrike" kern="0" baseline="0">
              <a:solidFill>
                <a:srgbClr val="000000"/>
              </a:solidFill>
              <a:latin typeface="Calibri" pitchFamily="34" charset="0"/>
              <a:ea typeface="Arial Cyr"/>
              <a:cs typeface="Arial Cyr"/>
            </a:defRPr>
          </a:pPr>
          <a:endParaRPr lang="ru-RU"/>
        </a:p>
      </c:txPr>
    </c:legend>
    <c:plotVisOnly val="1"/>
    <c:dispBlanksAs val="zero"/>
  </c:chart>
  <c:spPr>
    <a:noFill/>
    <a:ln w="3175">
      <a:noFill/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Предоставление государственных и муниципальных </a:t>
            </a:r>
            <a:r>
              <a:rPr lang="ru-RU" dirty="0" smtClean="0"/>
              <a:t>преференций (рассмотрено</a:t>
            </a:r>
            <a:r>
              <a:rPr lang="ru-RU" baseline="0" dirty="0" smtClean="0"/>
              <a:t> 84 преференции</a:t>
            </a:r>
            <a:r>
              <a:rPr lang="ru-RU" dirty="0" smtClean="0"/>
              <a:t>)</a:t>
            </a:r>
            <a:endParaRPr lang="ru-RU" dirty="0"/>
          </a:p>
          <a:p>
            <a:pPr>
              <a:defRPr/>
            </a:pPr>
            <a:endParaRPr lang="ru-RU" dirty="0"/>
          </a:p>
        </c:rich>
      </c:tx>
      <c:layout>
        <c:manualLayout>
          <c:xMode val="edge"/>
          <c:yMode val="edge"/>
          <c:x val="0.15415797896662095"/>
          <c:y val="4.2333333333333376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2.4827426121098631E-2"/>
          <c:y val="0.23341380952380958"/>
          <c:w val="0.52257327389117514"/>
          <c:h val="0.6898244444444448"/>
        </c:manualLayout>
      </c:layout>
      <c:pie3DChart>
        <c:varyColors val="1"/>
        <c:ser>
          <c:idx val="1"/>
          <c:order val="0"/>
          <c:dPt>
            <c:idx val="3"/>
            <c:spPr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c:spPr>
          </c:dPt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outEnd"/>
            <c:showPercent val="1"/>
            <c:showLeaderLines val="1"/>
          </c:dLbls>
          <c:cat>
            <c:strRef>
              <c:f>Лист2!$A$2:$A$8</c:f>
              <c:strCache>
                <c:ptCount val="7"/>
                <c:pt idx="0">
                  <c:v>Развитие образования и науки</c:v>
                </c:pt>
                <c:pt idx="1">
                  <c:v>Защита окружающей среды</c:v>
                </c:pt>
                <c:pt idx="2">
                  <c:v>Развитие культуры, искусства и сохранение культурного наследия</c:v>
                </c:pt>
                <c:pt idx="3">
                  <c:v>Развитие физической культуры и спорта</c:v>
                </c:pt>
                <c:pt idx="4">
                  <c:v>Социальная защита населения</c:v>
                </c:pt>
                <c:pt idx="5">
                  <c:v>Поддержка субъектов малого и среднего предпринимательства</c:v>
                </c:pt>
                <c:pt idx="6">
                  <c:v>Иные </c:v>
                </c:pt>
              </c:strCache>
            </c:strRef>
          </c:cat>
          <c:val>
            <c:numRef>
              <c:f>Лист2!$B$2:$B$8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4</c:v>
                </c:pt>
                <c:pt idx="3">
                  <c:v>2</c:v>
                </c:pt>
                <c:pt idx="4">
                  <c:v>23</c:v>
                </c:pt>
                <c:pt idx="5">
                  <c:v>47</c:v>
                </c:pt>
                <c:pt idx="6">
                  <c:v>4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58219258530183726"/>
          <c:y val="0.31991145302725915"/>
          <c:w val="0.3890368084133517"/>
          <c:h val="0.55485904761904792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</c:chart>
  <c:spPr>
    <a:ln w="0">
      <a:noFill/>
    </a:ln>
  </c:spPr>
  <c:txPr>
    <a:bodyPr/>
    <a:lstStyle/>
    <a:p>
      <a:pPr>
        <a:defRPr b="1" spc="-100" baseline="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1800" b="1"/>
              <a:t>Количество</a:t>
            </a:r>
            <a:r>
              <a:rPr lang="ru-RU" sz="1800" b="1" baseline="0"/>
              <a:t> рассмотренных жалоб по ФЗ "О размещении заказов" (155)</a:t>
            </a:r>
            <a:endParaRPr lang="ru-RU" sz="1800" b="1"/>
          </a:p>
        </c:rich>
      </c:tx>
      <c:layout>
        <c:manualLayout>
          <c:xMode val="edge"/>
          <c:yMode val="edge"/>
          <c:x val="7.6981457524795169E-2"/>
          <c:y val="6.6555740432612309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6.616722070945108E-2"/>
          <c:y val="0.22484876659790221"/>
          <c:w val="0.52544920444545107"/>
          <c:h val="0.67523839962809074"/>
        </c:manualLayout>
      </c:layout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dLblPos val="outEnd"/>
            <c:showPercent val="1"/>
            <c:showLeaderLines val="1"/>
          </c:dLbls>
          <c:cat>
            <c:strRef>
              <c:f>Жалобы!$A$5:$A$9</c:f>
              <c:strCache>
                <c:ptCount val="5"/>
                <c:pt idx="0">
                  <c:v>Необоснованные жалобы</c:v>
                </c:pt>
                <c:pt idx="1">
                  <c:v>Обоснованные жалобы</c:v>
                </c:pt>
                <c:pt idx="2">
                  <c:v>Отозвано жалоб</c:v>
                </c:pt>
                <c:pt idx="3">
                  <c:v>Возвращено жалоб</c:v>
                </c:pt>
                <c:pt idx="4">
                  <c:v>Передано на рассмотрение по подведомственности</c:v>
                </c:pt>
              </c:strCache>
            </c:strRef>
          </c:cat>
          <c:val>
            <c:numRef>
              <c:f>Жалобы!$B$5:$B$9</c:f>
              <c:numCache>
                <c:formatCode>General</c:formatCode>
                <c:ptCount val="5"/>
                <c:pt idx="0">
                  <c:v>64</c:v>
                </c:pt>
                <c:pt idx="1">
                  <c:v>57</c:v>
                </c:pt>
                <c:pt idx="2">
                  <c:v>17</c:v>
                </c:pt>
                <c:pt idx="3">
                  <c:v>16</c:v>
                </c:pt>
                <c:pt idx="4">
                  <c:v>1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7479152174010515"/>
          <c:y val="0.30116492818471491"/>
          <c:w val="0.28047061247491389"/>
          <c:h val="0.53388015612439588"/>
        </c:manualLayout>
      </c:layout>
      <c:txPr>
        <a:bodyPr/>
        <a:lstStyle/>
        <a:p>
          <a:pPr>
            <a:defRPr sz="14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zero"/>
  </c:chart>
  <c:spPr>
    <a:ln w="66675">
      <a:beve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Выявлено</a:t>
            </a:r>
            <a:r>
              <a:rPr lang="ru-RU" baseline="0" dirty="0"/>
              <a:t> нарушений ФЗ "О размещении заказов"</a:t>
            </a:r>
            <a:endParaRPr lang="ru-RU" dirty="0"/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4.1743598032650611E-2"/>
          <c:y val="0.21877090457560142"/>
          <c:w val="0.46589409144918381"/>
          <c:h val="0.61604775552926361"/>
        </c:manualLayout>
      </c:layout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outEnd"/>
            <c:showPercent val="1"/>
            <c:showLeaderLines val="1"/>
          </c:dLbls>
          <c:cat>
            <c:strRef>
              <c:f>'[Диаграмма в Microsoft Office PowerPoint]Лист3'!$A$2:$A$10</c:f>
              <c:strCache>
                <c:ptCount val="9"/>
                <c:pt idx="0">
                  <c:v>Неправельный выбор способа размещения заказов</c:v>
                </c:pt>
                <c:pt idx="1">
                  <c:v>Требования к участникам либо к заявке противоречат закорну</c:v>
                </c:pt>
                <c:pt idx="2">
                  <c:v>Необоснованный допуск участника</c:v>
                </c:pt>
                <c:pt idx="3">
                  <c:v>Необоснованный отказ в допуске участника</c:v>
                </c:pt>
                <c:pt idx="4">
                  <c:v>Критерии, значимость критериев или порядок оценки, по которым выбран победитель, не указаны в конкурсной документации либо отличается от указанных в конкурсной документации</c:v>
                </c:pt>
                <c:pt idx="5">
                  <c:v>Сокращен срок подачи заявки</c:v>
                </c:pt>
                <c:pt idx="6">
                  <c:v>Несвоевременное размещение (опубликование) протоколов или их неразмещение (неопубликование)</c:v>
                </c:pt>
                <c:pt idx="7">
                  <c:v>Нарушение порябка заключения контракта или неравномерное изменений его условий</c:v>
                </c:pt>
                <c:pt idx="8">
                  <c:v>Иные нарушения</c:v>
                </c:pt>
              </c:strCache>
            </c:strRef>
          </c:cat>
          <c:val>
            <c:numRef>
              <c:f>'[Диаграмма в Microsoft Office PowerPoint]Лист3'!$B$2:$B$10</c:f>
              <c:numCache>
                <c:formatCode>General</c:formatCode>
                <c:ptCount val="9"/>
                <c:pt idx="0">
                  <c:v>3</c:v>
                </c:pt>
                <c:pt idx="1">
                  <c:v>39</c:v>
                </c:pt>
                <c:pt idx="2">
                  <c:v>82</c:v>
                </c:pt>
                <c:pt idx="3">
                  <c:v>82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19</c:v>
                </c:pt>
                <c:pt idx="8">
                  <c:v>48</c:v>
                </c:pt>
              </c:numCache>
            </c:numRef>
          </c:val>
        </c:ser>
        <c:dLbls>
          <c:showVal val="1"/>
        </c:dLbls>
      </c:pie3DChart>
    </c:plotArea>
    <c:legend>
      <c:legendPos val="r"/>
      <c:layout>
        <c:manualLayout>
          <c:xMode val="edge"/>
          <c:yMode val="edge"/>
          <c:x val="0.55683158355205598"/>
          <c:y val="0.11185131378872842"/>
          <c:w val="0.44111880684965143"/>
          <c:h val="0.88814868621127163"/>
        </c:manualLayout>
      </c:layout>
      <c:txPr>
        <a:bodyPr/>
        <a:lstStyle/>
        <a:p>
          <a:pPr>
            <a:defRPr sz="1000" b="1"/>
          </a:pPr>
          <a:endParaRPr lang="ru-RU"/>
        </a:p>
      </c:txPr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Выявлено</a:t>
            </a:r>
            <a:r>
              <a:rPr lang="ru-RU" baseline="0" dirty="0" smtClean="0"/>
              <a:t> нарушений </a:t>
            </a:r>
            <a:r>
              <a:rPr lang="ru-RU" dirty="0" smtClean="0"/>
              <a:t>ФЗ </a:t>
            </a:r>
            <a:r>
              <a:rPr lang="ru-RU" dirty="0"/>
              <a:t>"О рекламе</a:t>
            </a:r>
            <a:r>
              <a:rPr lang="ru-RU" dirty="0" smtClean="0"/>
              <a:t>"</a:t>
            </a:r>
            <a:endParaRPr lang="ru-RU" dirty="0"/>
          </a:p>
        </c:rich>
      </c:tx>
      <c:layout>
        <c:manualLayout>
          <c:xMode val="edge"/>
          <c:yMode val="edge"/>
          <c:x val="0.24027850796725275"/>
          <c:y val="1.7124483055854182E-2"/>
        </c:manualLayout>
      </c:layout>
      <c:spPr>
        <a:noFill/>
        <a:ln w="25400">
          <a:noFill/>
        </a:ln>
      </c:spPr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2.9013779527559055E-2"/>
          <c:y val="0.2645593747276056"/>
          <c:w val="0.52981651376146688"/>
          <c:h val="0.47920172044128923"/>
        </c:manualLayout>
      </c:layout>
      <c:pie3DChart>
        <c:varyColors val="1"/>
        <c:ser>
          <c:idx val="0"/>
          <c:order val="0"/>
          <c:tx>
            <c:v>Нарушения Закона О рекламе</c:v>
          </c:tx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b="1" dirty="0"/>
                      <a:t>15%</a:t>
                    </a:r>
                  </a:p>
                </c:rich>
              </c:tx>
              <c:dLblPos val="outEnd"/>
            </c:dLbl>
            <c:numFmt formatCode="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outEnd"/>
            <c:showPercent val="1"/>
            <c:showLeaderLines val="1"/>
          </c:dLbls>
          <c:cat>
            <c:strRef>
              <c:f>'[Диаграмма в Microsoft Office PowerPoint]Лист1'!$A$2:$H$2</c:f>
              <c:strCache>
                <c:ptCount val="8"/>
                <c:pt idx="0">
                  <c:v> реклама пива без предупреждения о вреде чрезмерного потребления  (ч.3 ст.22)</c:v>
                </c:pt>
                <c:pt idx="1">
                  <c:v>реклама алкоголя без предупреждения о вреде чрезмерного потребления        (ч. 3 ст. 21)</c:v>
                </c:pt>
                <c:pt idx="2">
                  <c:v>реклама алкоголя с использованием рекламных конструкций, монтируемых на  внешних стенах зданий (ч. 2 ст. 21)</c:v>
                </c:pt>
                <c:pt idx="3">
                  <c:v>реклама с отсутствием части существенной информации (ч. 7 ст. 5)</c:v>
                </c:pt>
                <c:pt idx="4">
                  <c:v>не соблюдены общие требования  при рекламировании финансовых услуг                (ч. 1, 2 ст. 28)</c:v>
                </c:pt>
                <c:pt idx="5">
                  <c:v>распространялась недостоверная реклама (ч. 3 ст. 5)</c:v>
                </c:pt>
                <c:pt idx="6">
                  <c:v>нарушение при распространении рекламы образовательной деятельности без лицензии (ст. 7) </c:v>
                </c:pt>
                <c:pt idx="7">
                  <c:v>реклама пива (ч. 1 ст. 22)</c:v>
                </c:pt>
              </c:strCache>
            </c:strRef>
          </c:cat>
          <c:val>
            <c:numRef>
              <c:f>'[Диаграмма в Microsoft Office PowerPoint]Лист1'!$A$3:$H$3</c:f>
              <c:numCache>
                <c:formatCode>General</c:formatCode>
                <c:ptCount val="8"/>
                <c:pt idx="0">
                  <c:v>3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4</c:v>
                </c:pt>
                <c:pt idx="7">
                  <c:v>1</c:v>
                </c:pt>
              </c:numCache>
            </c:numRef>
          </c:val>
        </c:ser>
        <c:dLbls>
          <c:showVal val="1"/>
          <c:showPercent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0596576990376194"/>
          <c:y val="9.4228046217470079E-2"/>
          <c:w val="0.33728477690288716"/>
          <c:h val="0.85258157305982507"/>
        </c:manualLayout>
      </c:layout>
      <c:txPr>
        <a:bodyPr/>
        <a:lstStyle/>
        <a:p>
          <a:pPr>
            <a:defRPr sz="1200" b="1" baseline="0"/>
          </a:pPr>
          <a:endParaRPr lang="ru-RU"/>
        </a:p>
      </c:txPr>
    </c:legend>
    <c:plotVisOnly val="1"/>
    <c:dispBlanksAs val="zero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800" dirty="0" smtClean="0"/>
              <a:t>Привлечено к административной ответственности</a:t>
            </a: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6.7123522128040042E-2"/>
          <c:y val="0.16342961398117919"/>
          <c:w val="0.47622161813447272"/>
          <c:h val="0.726140195890148"/>
        </c:manualLayout>
      </c:layout>
      <c:pie3DChart>
        <c:varyColors val="1"/>
        <c:ser>
          <c:idx val="0"/>
          <c:order val="0"/>
          <c:dLbls>
            <c:numFmt formatCode="#,##0&quot;р.&quot;" sourceLinked="0"/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outEnd"/>
            <c:showLegendKey val="1"/>
            <c:showVal val="1"/>
            <c:showLeaderLines val="1"/>
          </c:dLbls>
          <c:cat>
            <c:strRef>
              <c:f>'[Диаграмма в Microsoft Office PowerPoint]Лист2'!$F$2:$J$2</c:f>
              <c:strCache>
                <c:ptCount val="5"/>
                <c:pt idx="0">
                  <c:v>Нарушение ФЗ "О размещении заказов"</c:v>
                </c:pt>
                <c:pt idx="1">
                  <c:v>Нарушение ФЗ "О рекламе"</c:v>
                </c:pt>
                <c:pt idx="2">
                  <c:v>Нарушение ФЗ "О защите конкуренции" хозяйствующими субъектами (злоупотребление доминирующим положением, согласованные действия)</c:v>
                </c:pt>
                <c:pt idx="3">
                  <c:v>Недобросовестная конкуренция</c:v>
                </c:pt>
                <c:pt idx="4">
                  <c:v>Иные нарушения </c:v>
                </c:pt>
              </c:strCache>
            </c:strRef>
          </c:cat>
          <c:val>
            <c:numRef>
              <c:f>'[Диаграмма в Microsoft Office PowerPoint]Лист2'!$F$3:$J$3</c:f>
              <c:numCache>
                <c:formatCode>#,##0</c:formatCode>
                <c:ptCount val="5"/>
                <c:pt idx="0">
                  <c:v>499000</c:v>
                </c:pt>
                <c:pt idx="1">
                  <c:v>833700</c:v>
                </c:pt>
                <c:pt idx="2">
                  <c:v>662000</c:v>
                </c:pt>
                <c:pt idx="3">
                  <c:v>616000</c:v>
                </c:pt>
                <c:pt idx="4">
                  <c:v>6300</c:v>
                </c:pt>
              </c:numCache>
            </c:numRef>
          </c:val>
        </c:ser>
      </c:pie3DChart>
    </c:plotArea>
    <c:legend>
      <c:legendPos val="r"/>
      <c:legendEntry>
        <c:idx val="1"/>
        <c:txPr>
          <a:bodyPr/>
          <a:lstStyle/>
          <a:p>
            <a:pPr>
              <a:defRPr sz="1200" b="1"/>
            </a:pPr>
            <a:endParaRPr lang="ru-RU"/>
          </a:p>
        </c:txPr>
      </c:legendEntry>
      <c:layout>
        <c:manualLayout>
          <c:xMode val="edge"/>
          <c:yMode val="edge"/>
          <c:x val="0.62594473162125253"/>
          <c:y val="0.11988188976377953"/>
          <c:w val="0.3735335054170501"/>
          <c:h val="0.88011811023622033"/>
        </c:manualLayout>
      </c:layout>
      <c:spPr>
        <a:noFill/>
        <a:ln>
          <a:noFill/>
        </a:ln>
      </c:spPr>
      <c:txPr>
        <a:bodyPr/>
        <a:lstStyle/>
        <a:p>
          <a:pPr rtl="0">
            <a:defRPr sz="1200" b="1" kern="0" baseline="0">
              <a:latin typeface="+mn-lt"/>
            </a:defRPr>
          </a:pPr>
          <a:endParaRPr lang="ru-RU"/>
        </a:p>
      </c:txPr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81FB7-7E2F-4ECE-9266-4AFEECC1CAE6}" type="datetimeFigureOut">
              <a:rPr lang="ru-RU" smtClean="0"/>
              <a:pPr/>
              <a:t>18.02.2010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56ED-258C-4662-B211-5923A381ACF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81FB7-7E2F-4ECE-9266-4AFEECC1CAE6}" type="datetimeFigureOut">
              <a:rPr lang="ru-RU" smtClean="0"/>
              <a:pPr/>
              <a:t>18.02.2010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56ED-258C-4662-B211-5923A381ACF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81FB7-7E2F-4ECE-9266-4AFEECC1CAE6}" type="datetimeFigureOut">
              <a:rPr lang="ru-RU" smtClean="0"/>
              <a:pPr/>
              <a:t>18.02.2010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56ED-258C-4662-B211-5923A381ACF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81FB7-7E2F-4ECE-9266-4AFEECC1CAE6}" type="datetimeFigureOut">
              <a:rPr lang="ru-RU" smtClean="0"/>
              <a:pPr/>
              <a:t>18.02.2010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56ED-258C-4662-B211-5923A381ACF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81FB7-7E2F-4ECE-9266-4AFEECC1CAE6}" type="datetimeFigureOut">
              <a:rPr lang="ru-RU" smtClean="0"/>
              <a:pPr/>
              <a:t>18.02.2010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56ED-258C-4662-B211-5923A381ACF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81FB7-7E2F-4ECE-9266-4AFEECC1CAE6}" type="datetimeFigureOut">
              <a:rPr lang="ru-RU" smtClean="0"/>
              <a:pPr/>
              <a:t>18.02.2010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56ED-258C-4662-B211-5923A381ACF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81FB7-7E2F-4ECE-9266-4AFEECC1CAE6}" type="datetimeFigureOut">
              <a:rPr lang="ru-RU" smtClean="0"/>
              <a:pPr/>
              <a:t>18.02.2010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56ED-258C-4662-B211-5923A381ACF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81FB7-7E2F-4ECE-9266-4AFEECC1CAE6}" type="datetimeFigureOut">
              <a:rPr lang="ru-RU" smtClean="0"/>
              <a:pPr/>
              <a:t>18.02.2010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56ED-258C-4662-B211-5923A381ACF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81FB7-7E2F-4ECE-9266-4AFEECC1CAE6}" type="datetimeFigureOut">
              <a:rPr lang="ru-RU" smtClean="0"/>
              <a:pPr/>
              <a:t>18.02.2010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56ED-258C-4662-B211-5923A381ACF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81FB7-7E2F-4ECE-9266-4AFEECC1CAE6}" type="datetimeFigureOut">
              <a:rPr lang="ru-RU" smtClean="0"/>
              <a:pPr/>
              <a:t>18.02.2010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56ED-258C-4662-B211-5923A381ACF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81FB7-7E2F-4ECE-9266-4AFEECC1CAE6}" type="datetimeFigureOut">
              <a:rPr lang="ru-RU" smtClean="0"/>
              <a:pPr/>
              <a:t>18.02.2010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56ED-258C-4662-B211-5923A381ACF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81FB7-7E2F-4ECE-9266-4AFEECC1CAE6}" type="datetimeFigureOut">
              <a:rPr lang="ru-RU" smtClean="0"/>
              <a:pPr/>
              <a:t>18.02.2010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956ED-258C-4662-B211-5923A381ACF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124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Работа Управления Федеральной антимонопольной службы по Республике Хакасия в </a:t>
            </a:r>
            <a:r>
              <a:rPr lang="ru-RU" sz="4000" b="1" dirty="0" smtClean="0"/>
              <a:t>2009 </a:t>
            </a:r>
            <a:r>
              <a:rPr lang="ru-RU" sz="4000" b="1" dirty="0"/>
              <a:t>году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1676400"/>
            <a:chOff x="1339" y="1138"/>
            <a:chExt cx="10560" cy="1785"/>
          </a:xfrm>
        </p:grpSpPr>
        <p:pic>
          <p:nvPicPr>
            <p:cNvPr id="2053" name="Picture 5" descr="Безымянный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099" y="1138"/>
              <a:ext cx="4800" cy="17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4" name="Picture 6" descr="head_0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39" y="1138"/>
              <a:ext cx="5775" cy="17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0"/>
            <a:ext cx="9144000" cy="1676400"/>
            <a:chOff x="1339" y="1138"/>
            <a:chExt cx="10560" cy="1785"/>
          </a:xfrm>
        </p:grpSpPr>
        <p:pic>
          <p:nvPicPr>
            <p:cNvPr id="59396" name="Picture 4" descr="Безымянный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099" y="1138"/>
              <a:ext cx="4800" cy="17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9397" name="Picture 5" descr="head_0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39" y="1138"/>
              <a:ext cx="5775" cy="17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1981200" y="3276600"/>
            <a:ext cx="4876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600" b="1" dirty="0"/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0"/>
            <a:ext cx="9144000" cy="1676400"/>
            <a:chOff x="1339" y="1138"/>
            <a:chExt cx="10560" cy="1785"/>
          </a:xfrm>
        </p:grpSpPr>
        <p:pic>
          <p:nvPicPr>
            <p:cNvPr id="59396" name="Picture 4" descr="Безымянный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099" y="1138"/>
              <a:ext cx="4800" cy="17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9397" name="Picture 5" descr="head_0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39" y="1138"/>
              <a:ext cx="5775" cy="17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7" name="Диаграмма 6"/>
          <p:cNvGraphicFramePr/>
          <p:nvPr/>
        </p:nvGraphicFramePr>
        <p:xfrm>
          <a:off x="0" y="1695450"/>
          <a:ext cx="9144000" cy="5162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0"/>
            <a:ext cx="9144000" cy="1676400"/>
            <a:chOff x="1339" y="1138"/>
            <a:chExt cx="10560" cy="1785"/>
          </a:xfrm>
        </p:grpSpPr>
        <p:pic>
          <p:nvPicPr>
            <p:cNvPr id="59396" name="Picture 4" descr="Безымянный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099" y="1138"/>
              <a:ext cx="4800" cy="17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9397" name="Picture 5" descr="head_0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39" y="1138"/>
              <a:ext cx="5775" cy="17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6" name="Диаграмма 5"/>
          <p:cNvGraphicFramePr/>
          <p:nvPr/>
        </p:nvGraphicFramePr>
        <p:xfrm>
          <a:off x="0" y="1695450"/>
          <a:ext cx="9144000" cy="5162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0"/>
            <a:ext cx="9144000" cy="1676400"/>
            <a:chOff x="1339" y="1138"/>
            <a:chExt cx="10560" cy="1785"/>
          </a:xfrm>
        </p:grpSpPr>
        <p:pic>
          <p:nvPicPr>
            <p:cNvPr id="59396" name="Picture 4" descr="Безымянный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099" y="1138"/>
              <a:ext cx="4800" cy="17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9397" name="Picture 5" descr="head_0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39" y="1138"/>
              <a:ext cx="5775" cy="17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6" name="Chart 1026"/>
          <p:cNvGraphicFramePr>
            <a:graphicFrameLocks/>
          </p:cNvGraphicFramePr>
          <p:nvPr/>
        </p:nvGraphicFramePr>
        <p:xfrm>
          <a:off x="0" y="1695450"/>
          <a:ext cx="9144000" cy="5162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0"/>
            <a:ext cx="9144000" cy="1676400"/>
            <a:chOff x="1339" y="1138"/>
            <a:chExt cx="10560" cy="1785"/>
          </a:xfrm>
        </p:grpSpPr>
        <p:pic>
          <p:nvPicPr>
            <p:cNvPr id="59396" name="Picture 4" descr="Безымянный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099" y="1138"/>
              <a:ext cx="4800" cy="17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9397" name="Picture 5" descr="head_0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39" y="1138"/>
              <a:ext cx="5775" cy="17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8" name="Диаграмма 7"/>
          <p:cNvGraphicFramePr/>
          <p:nvPr/>
        </p:nvGraphicFramePr>
        <p:xfrm>
          <a:off x="0" y="1606550"/>
          <a:ext cx="9144000" cy="5251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0"/>
            <a:ext cx="9144000" cy="1676400"/>
            <a:chOff x="1339" y="1138"/>
            <a:chExt cx="10560" cy="1785"/>
          </a:xfrm>
        </p:grpSpPr>
        <p:pic>
          <p:nvPicPr>
            <p:cNvPr id="59396" name="Picture 4" descr="Безымянный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099" y="1138"/>
              <a:ext cx="4800" cy="17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9397" name="Picture 5" descr="head_0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39" y="1138"/>
              <a:ext cx="5775" cy="17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7" name="Диаграмма 6"/>
          <p:cNvGraphicFramePr>
            <a:graphicFrameLocks/>
          </p:cNvGraphicFramePr>
          <p:nvPr/>
        </p:nvGraphicFramePr>
        <p:xfrm>
          <a:off x="0" y="1695451"/>
          <a:ext cx="9143999" cy="5162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0"/>
            <a:ext cx="9144000" cy="1676400"/>
            <a:chOff x="1339" y="1138"/>
            <a:chExt cx="10560" cy="1785"/>
          </a:xfrm>
        </p:grpSpPr>
        <p:pic>
          <p:nvPicPr>
            <p:cNvPr id="59396" name="Picture 4" descr="Безымянный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099" y="1138"/>
              <a:ext cx="4800" cy="17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9397" name="Picture 5" descr="head_0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39" y="1138"/>
              <a:ext cx="5775" cy="17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6" name="Диаграмма 5"/>
          <p:cNvGraphicFramePr/>
          <p:nvPr/>
        </p:nvGraphicFramePr>
        <p:xfrm>
          <a:off x="0" y="1695450"/>
          <a:ext cx="9144000" cy="5162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0"/>
            <a:ext cx="9144000" cy="1676400"/>
            <a:chOff x="1339" y="1138"/>
            <a:chExt cx="10560" cy="1785"/>
          </a:xfrm>
        </p:grpSpPr>
        <p:pic>
          <p:nvPicPr>
            <p:cNvPr id="59396" name="Picture 4" descr="Безымянный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099" y="1138"/>
              <a:ext cx="4800" cy="17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9397" name="Picture 5" descr="head_0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39" y="1138"/>
              <a:ext cx="5775" cy="17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6" name="Диаграмма 5"/>
          <p:cNvGraphicFramePr>
            <a:graphicFrameLocks/>
          </p:cNvGraphicFramePr>
          <p:nvPr/>
        </p:nvGraphicFramePr>
        <p:xfrm>
          <a:off x="0" y="1695450"/>
          <a:ext cx="9144000" cy="5162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0"/>
            <a:ext cx="9144000" cy="1676400"/>
            <a:chOff x="1339" y="1138"/>
            <a:chExt cx="10560" cy="1785"/>
          </a:xfrm>
        </p:grpSpPr>
        <p:pic>
          <p:nvPicPr>
            <p:cNvPr id="59396" name="Picture 4" descr="Безымянный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099" y="1138"/>
              <a:ext cx="4800" cy="17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9397" name="Picture 5" descr="head_0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39" y="1138"/>
              <a:ext cx="5775" cy="17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6" name="Диаграмма 5"/>
          <p:cNvGraphicFramePr/>
          <p:nvPr/>
        </p:nvGraphicFramePr>
        <p:xfrm>
          <a:off x="0" y="1651000"/>
          <a:ext cx="9143999" cy="520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100</Words>
  <Application>Microsoft Office PowerPoint</Application>
  <PresentationFormat>Экран (4:3)</PresentationFormat>
  <Paragraphs>15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Работа Управления Федеральной антимонопольной службы по Республике Хакасия в 2009 году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Хакасское УФАС России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Управления Федеральной антимонопольной службы по Республике Хакасия в 2009 году</dc:title>
  <dc:creator>Пресс-Секретарь</dc:creator>
  <cp:lastModifiedBy>Пресс-Секретарь</cp:lastModifiedBy>
  <cp:revision>48</cp:revision>
  <dcterms:created xsi:type="dcterms:W3CDTF">2010-02-17T04:14:04Z</dcterms:created>
  <dcterms:modified xsi:type="dcterms:W3CDTF">2010-02-18T09:52:30Z</dcterms:modified>
</cp:coreProperties>
</file>