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66" r:id="rId2"/>
    <p:sldId id="257" r:id="rId3"/>
    <p:sldId id="269" r:id="rId4"/>
    <p:sldId id="268" r:id="rId5"/>
    <p:sldId id="267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75" r:id="rId15"/>
    <p:sldId id="264" r:id="rId16"/>
    <p:sldId id="277" r:id="rId17"/>
    <p:sldId id="279" r:id="rId18"/>
    <p:sldId id="280" r:id="rId19"/>
    <p:sldId id="284" r:id="rId20"/>
    <p:sldId id="283" r:id="rId21"/>
    <p:sldId id="274" r:id="rId22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chemeClr val="tx1"/>
    </p:penClr>
  </p:showPr>
  <p:clrMru>
    <a:srgbClr val="FFFF99"/>
    <a:srgbClr val="FF99CC"/>
    <a:srgbClr val="FF99FF"/>
    <a:srgbClr val="FFCCFF"/>
    <a:srgbClr val="CC99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>
      <p:cViewPr>
        <p:scale>
          <a:sx n="66" d="100"/>
          <a:sy n="66" d="100"/>
        </p:scale>
        <p:origin x="-341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1055;&#1088;&#1077;&#1089;&#1089;-&#1082;&#1086;&#1085;&#1092;&#1077;&#1088;&#1077;&#1085;&#1094;&#1080;&#1103;\2011\&#1053;&#1072;&#1088;&#1091;&#1096;&#1077;&#1085;&#1080;&#1103;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enanagaychuk:Documents:&#1080;&#1089;&#1093;&#1086;&#1076;&#1085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percentStacked"/>
        <c:shape val="cylinder"/>
        <c:axId val="86523904"/>
        <c:axId val="86525440"/>
        <c:axId val="0"/>
      </c:bar3DChart>
      <c:catAx>
        <c:axId val="86523904"/>
        <c:scaling>
          <c:orientation val="minMax"/>
        </c:scaling>
        <c:axPos val="l"/>
        <c:tickLblPos val="nextTo"/>
        <c:crossAx val="86525440"/>
        <c:crosses val="autoZero"/>
        <c:auto val="1"/>
        <c:lblAlgn val="ctr"/>
        <c:lblOffset val="100"/>
      </c:catAx>
      <c:valAx>
        <c:axId val="86525440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86523904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Лист6!$A$3</c:f>
              <c:strCache>
                <c:ptCount val="1"/>
                <c:pt idx="0">
                  <c:v>Рассмотрено жалоб</c:v>
                </c:pt>
              </c:strCache>
            </c:strRef>
          </c:tx>
          <c:spPr>
            <a:solidFill>
              <a:srgbClr val="339966"/>
            </a:solidFill>
            <a:ln w="25400">
              <a:noFill/>
            </a:ln>
          </c:spPr>
          <c:cat>
            <c:strRef>
              <c:f>Лист6!$B$2:$D$2</c:f>
              <c:strCache>
                <c:ptCount val="3"/>
                <c:pt idx="0">
                  <c:v>федеральные заказчики</c:v>
                </c:pt>
                <c:pt idx="1">
                  <c:v>заказчики, уп. органы субъекта</c:v>
                </c:pt>
                <c:pt idx="2">
                  <c:v>муниципальные заказчики</c:v>
                </c:pt>
              </c:strCache>
            </c:strRef>
          </c:cat>
          <c:val>
            <c:numRef>
              <c:f>Лист6!$B$3:$D$3</c:f>
              <c:numCache>
                <c:formatCode>General</c:formatCode>
                <c:ptCount val="3"/>
                <c:pt idx="0">
                  <c:v>21</c:v>
                </c:pt>
                <c:pt idx="1">
                  <c:v>71</c:v>
                </c:pt>
                <c:pt idx="2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Лист6!$A$4</c:f>
              <c:strCache>
                <c:ptCount val="1"/>
                <c:pt idx="0">
                  <c:v>Выявлено нарушений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Лист6!$B$2:$D$2</c:f>
              <c:strCache>
                <c:ptCount val="3"/>
                <c:pt idx="0">
                  <c:v>федеральные заказчики</c:v>
                </c:pt>
                <c:pt idx="1">
                  <c:v>заказчики, уп. органы субъекта</c:v>
                </c:pt>
                <c:pt idx="2">
                  <c:v>муниципальные заказчики</c:v>
                </c:pt>
              </c:strCache>
            </c:strRef>
          </c:cat>
          <c:val>
            <c:numRef>
              <c:f>Лист6!$B$4:$D$4</c:f>
              <c:numCache>
                <c:formatCode>General</c:formatCode>
                <c:ptCount val="3"/>
                <c:pt idx="0">
                  <c:v>38</c:v>
                </c:pt>
                <c:pt idx="1">
                  <c:v>93</c:v>
                </c:pt>
                <c:pt idx="2">
                  <c:v>92</c:v>
                </c:pt>
              </c:numCache>
            </c:numRef>
          </c:val>
        </c:ser>
        <c:shape val="box"/>
        <c:axId val="75080832"/>
        <c:axId val="75082368"/>
        <c:axId val="0"/>
      </c:bar3DChart>
      <c:catAx>
        <c:axId val="75080832"/>
        <c:scaling>
          <c:orientation val="minMax"/>
        </c:scaling>
        <c:axPos val="b"/>
        <c:numFmt formatCode="General" sourceLinked="1"/>
        <c:tickLblPos val="nextTo"/>
        <c:crossAx val="75082368"/>
        <c:crosses val="autoZero"/>
        <c:auto val="1"/>
        <c:lblAlgn val="ctr"/>
        <c:lblOffset val="100"/>
      </c:catAx>
      <c:valAx>
        <c:axId val="75082368"/>
        <c:scaling>
          <c:orientation val="minMax"/>
        </c:scaling>
        <c:axPos val="l"/>
        <c:majorGridlines/>
        <c:numFmt formatCode="General" sourceLinked="1"/>
        <c:tickLblPos val="nextTo"/>
        <c:crossAx val="75080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4.4297737292642483E-2"/>
          <c:y val="4.6572725047113184E-2"/>
          <c:w val="0.54768428456246887"/>
          <c:h val="0.83864541878035426"/>
        </c:manualLayout>
      </c:layout>
      <c:bar3DChart>
        <c:barDir val="col"/>
        <c:grouping val="standard"/>
        <c:ser>
          <c:idx val="0"/>
          <c:order val="0"/>
          <c:tx>
            <c:strRef>
              <c:f>Лист8!$A$3</c:f>
              <c:strCache>
                <c:ptCount val="1"/>
                <c:pt idx="0">
                  <c:v>Проведено проверок</c:v>
                </c:pt>
              </c:strCache>
            </c:strRef>
          </c:tx>
          <c:spPr>
            <a:solidFill>
              <a:srgbClr val="00CCFF"/>
            </a:solidFill>
            <a:ln w="25400">
              <a:noFill/>
            </a:ln>
          </c:spPr>
          <c:dLbls>
            <c:showVal val="1"/>
          </c:dLbls>
          <c:cat>
            <c:strRef>
              <c:f>Лист8!$B$2:$D$2</c:f>
              <c:strCache>
                <c:ptCount val="3"/>
                <c:pt idx="0">
                  <c:v>федеральные заказчики</c:v>
                </c:pt>
                <c:pt idx="1">
                  <c:v>заказчики, уп. органы субъекта</c:v>
                </c:pt>
                <c:pt idx="2">
                  <c:v>муниципальные заказчики</c:v>
                </c:pt>
              </c:strCache>
            </c:strRef>
          </c:cat>
          <c:val>
            <c:numRef>
              <c:f>Лист8!$B$3:$D$3</c:f>
              <c:numCache>
                <c:formatCode>General</c:formatCode>
                <c:ptCount val="3"/>
                <c:pt idx="0">
                  <c:v>12</c:v>
                </c:pt>
                <c:pt idx="1">
                  <c:v>19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Лист8!$A$4</c:f>
              <c:strCache>
                <c:ptCount val="1"/>
                <c:pt idx="0">
                  <c:v>Выявлено нарушений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cat>
            <c:strRef>
              <c:f>Лист8!$B$2:$D$2</c:f>
              <c:strCache>
                <c:ptCount val="3"/>
                <c:pt idx="0">
                  <c:v>федеральные заказчики</c:v>
                </c:pt>
                <c:pt idx="1">
                  <c:v>заказчики, уп. органы субъекта</c:v>
                </c:pt>
                <c:pt idx="2">
                  <c:v>муниципальные заказчики</c:v>
                </c:pt>
              </c:strCache>
            </c:strRef>
          </c:cat>
          <c:val>
            <c:numRef>
              <c:f>Лист8!$B$4:$D$4</c:f>
              <c:numCache>
                <c:formatCode>General</c:formatCode>
                <c:ptCount val="3"/>
                <c:pt idx="0">
                  <c:v>29</c:v>
                </c:pt>
                <c:pt idx="1">
                  <c:v>57</c:v>
                </c:pt>
                <c:pt idx="2">
                  <c:v>42</c:v>
                </c:pt>
              </c:numCache>
            </c:numRef>
          </c:val>
        </c:ser>
        <c:shape val="box"/>
        <c:axId val="62435712"/>
        <c:axId val="62437248"/>
        <c:axId val="61122304"/>
      </c:bar3DChart>
      <c:catAx>
        <c:axId val="62435712"/>
        <c:scaling>
          <c:orientation val="minMax"/>
        </c:scaling>
        <c:axPos val="b"/>
        <c:numFmt formatCode="General" sourceLinked="1"/>
        <c:tickLblPos val="nextTo"/>
        <c:crossAx val="62437248"/>
        <c:crosses val="autoZero"/>
        <c:auto val="1"/>
        <c:lblAlgn val="ctr"/>
        <c:lblOffset val="100"/>
      </c:catAx>
      <c:valAx>
        <c:axId val="62437248"/>
        <c:scaling>
          <c:orientation val="minMax"/>
        </c:scaling>
        <c:axPos val="l"/>
        <c:majorGridlines/>
        <c:numFmt formatCode="General" sourceLinked="1"/>
        <c:tickLblPos val="nextTo"/>
        <c:crossAx val="62435712"/>
        <c:crosses val="autoZero"/>
        <c:crossBetween val="between"/>
      </c:valAx>
      <c:serAx>
        <c:axId val="61122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437248"/>
        <c:crosses val="autoZero"/>
        <c:tickLblSkip val="1"/>
        <c:tickMarkSkip val="1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Выявлено нарушений ФЗ "О рекламе"</a:t>
            </a:r>
          </a:p>
        </c:rich>
      </c:tx>
      <c:layout>
        <c:manualLayout>
          <c:xMode val="edge"/>
          <c:yMode val="edge"/>
          <c:x val="3.3149171270718231E-2"/>
          <c:y val="1.0775862068965521E-2"/>
        </c:manualLayout>
      </c:layout>
      <c:spPr>
        <a:noFill/>
        <a:ln w="25400">
          <a:noFill/>
        </a:ln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ln>
              <a:solidFill>
                <a:srgbClr val="FF99CC"/>
              </a:solidFill>
            </a:ln>
          </c:spPr>
          <c:dPt>
            <c:idx val="3"/>
            <c:spPr>
              <a:solidFill>
                <a:srgbClr val="CC99FF"/>
              </a:solidFill>
              <a:ln>
                <a:solidFill>
                  <a:srgbClr val="FF99CC"/>
                </a:solidFill>
              </a:ln>
            </c:spPr>
          </c:dPt>
          <c:dPt>
            <c:idx val="6"/>
            <c:spPr>
              <a:solidFill>
                <a:srgbClr val="FF99FF"/>
              </a:solidFill>
              <a:ln>
                <a:solidFill>
                  <a:srgbClr val="FF99CC"/>
                </a:solidFill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Лист4!$A$1:$A$7</c:f>
              <c:strCache>
                <c:ptCount val="7"/>
                <c:pt idx="0">
                  <c:v>Отсутствие существенной информации в рекламе</c:v>
                </c:pt>
                <c:pt idx="1">
                  <c:v>Размещение рекламы алкогольной продукции</c:v>
                </c:pt>
                <c:pt idx="2">
                  <c:v>Общая продолжительность распространяемой в телепрограмме рекламы </c:v>
                </c:pt>
                <c:pt idx="3">
                  <c:v>Недостоверная реклама</c:v>
                </c:pt>
                <c:pt idx="4">
                  <c:v>Запрещенные к рекламе товары</c:v>
                </c:pt>
                <c:pt idx="5">
                  <c:v>Реклама в периодических печатных изданиях</c:v>
                </c:pt>
                <c:pt idx="6">
                  <c:v>Реклама финансовах улуг, общие требования</c:v>
                </c:pt>
              </c:strCache>
            </c:strRef>
          </c:cat>
          <c:val>
            <c:numRef>
              <c:f>Лист4!$B$1:$B$7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121587926509204"/>
          <c:y val="9.9137971259238386E-2"/>
          <c:w val="0.36754943132108486"/>
          <c:h val="0.8997828596897325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087015054545978E-2"/>
          <c:y val="7.658120482737249E-2"/>
          <c:w val="0.65475978222202635"/>
          <c:h val="0.787553271423731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антимонопольное законодательство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6.1740301090919505E-2"/>
                  <c:y val="-1.0940172118196072E-2"/>
                </c:manualLayout>
              </c:layout>
              <c:showVal val="1"/>
            </c:dLbl>
            <c:dLbl>
              <c:idx val="1"/>
              <c:layout>
                <c:manualLayout>
                  <c:x val="5.8653286036373556E-2"/>
                  <c:y val="-2.4615387265941164E-2"/>
                </c:manualLayout>
              </c:layout>
              <c:showVal val="1"/>
            </c:dLbl>
            <c:dLbl>
              <c:idx val="2"/>
              <c:layout>
                <c:manualLayout>
                  <c:x val="5.7109778509100498E-2"/>
                  <c:y val="0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41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законодательство о рекламе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247925592728159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0935748400008606E-2"/>
                  <c:y val="-8.2051290886470552E-3"/>
                </c:manualLayout>
              </c:layout>
              <c:showVal val="1"/>
            </c:dLbl>
            <c:dLbl>
              <c:idx val="2"/>
              <c:layout>
                <c:manualLayout>
                  <c:x val="5.7109778509100498E-2"/>
                  <c:y val="-8.2051290886470552E-3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законодательство о размещении заказов</c:v>
                </c:pt>
              </c:strCache>
            </c:strRef>
          </c:tx>
          <c:spPr>
            <a:solidFill>
              <a:srgbClr val="FFFF99"/>
            </a:solidFill>
          </c:spPr>
          <c:dLbls>
            <c:dLbl>
              <c:idx val="0"/>
              <c:layout>
                <c:manualLayout>
                  <c:x val="5.2479255927281594E-2"/>
                  <c:y val="-5.4700860590980371E-3"/>
                </c:manualLayout>
              </c:layout>
              <c:showVal val="1"/>
            </c:dLbl>
            <c:dLbl>
              <c:idx val="1"/>
              <c:layout>
                <c:manualLayout>
                  <c:x val="5.0935748400008606E-2"/>
                  <c:y val="-2.7350430295490172E-3"/>
                </c:manualLayout>
              </c:layout>
              <c:showVal val="1"/>
            </c:dLbl>
            <c:dLbl>
              <c:idx val="2"/>
              <c:layout>
                <c:manualLayout>
                  <c:x val="4.7848733345462573E-2"/>
                  <c:y val="0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28</c:v>
                </c:pt>
                <c:pt idx="2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законодательство о торговле</c:v>
                </c:pt>
              </c:strCache>
            </c:strRef>
          </c:tx>
          <c:spPr>
            <a:solidFill>
              <a:srgbClr val="FF99CC"/>
            </a:solidFill>
          </c:spPr>
          <c:dLbls>
            <c:dLbl>
              <c:idx val="2"/>
              <c:layout>
                <c:manualLayout>
                  <c:x val="4.1674703236370667E-2"/>
                  <c:y val="-3.0085473325039191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overlap val="100"/>
        <c:axId val="83591552"/>
        <c:axId val="83593088"/>
      </c:barChart>
      <c:catAx>
        <c:axId val="83591552"/>
        <c:scaling>
          <c:orientation val="minMax"/>
        </c:scaling>
        <c:axPos val="b"/>
        <c:numFmt formatCode="General" sourceLinked="1"/>
        <c:tickLblPos val="nextTo"/>
        <c:crossAx val="83593088"/>
        <c:crosses val="autoZero"/>
        <c:auto val="1"/>
        <c:lblAlgn val="ctr"/>
        <c:lblOffset val="100"/>
      </c:catAx>
      <c:valAx>
        <c:axId val="835930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3591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антимонопольное законодательство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6.1740301090919505E-2"/>
                  <c:y val="-1.0940172118196076E-2"/>
                </c:manualLayout>
              </c:layout>
              <c:showVal val="1"/>
            </c:dLbl>
            <c:dLbl>
              <c:idx val="1"/>
              <c:layout>
                <c:manualLayout>
                  <c:x val="7.335919407132932E-2"/>
                  <c:y val="1.2267413100277735E-2"/>
                </c:manualLayout>
              </c:layout>
              <c:showVal val="1"/>
            </c:dLbl>
            <c:dLbl>
              <c:idx val="2"/>
              <c:layout>
                <c:manualLayout>
                  <c:x val="7.6717616180330434E-2"/>
                  <c:y val="-6.1471382893143389E-3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2622</c:v>
                </c:pt>
                <c:pt idx="1">
                  <c:v>1794.4</c:v>
                </c:pt>
                <c:pt idx="2">
                  <c:v>5186.2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законодательство о рекламе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247925592728159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7.5445550923781593E-2"/>
                  <c:y val="7.16262617364359E-3"/>
                </c:manualLayout>
              </c:layout>
              <c:showVal val="1"/>
            </c:dLbl>
            <c:dLbl>
              <c:idx val="2"/>
              <c:layout>
                <c:manualLayout>
                  <c:x val="5.8743759971180073E-2"/>
                  <c:y val="1.0236195318300761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786</c:v>
                </c:pt>
                <c:pt idx="1">
                  <c:v>766.5</c:v>
                </c:pt>
                <c:pt idx="2">
                  <c:v>548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законодательство о размещении заказов</c:v>
                </c:pt>
              </c:strCache>
            </c:strRef>
          </c:tx>
          <c:spPr>
            <a:solidFill>
              <a:srgbClr val="FFFF99"/>
            </a:solidFill>
          </c:spPr>
          <c:dLbls>
            <c:dLbl>
              <c:idx val="0"/>
              <c:layout>
                <c:manualLayout>
                  <c:x val="-1.4422829499253778E-3"/>
                  <c:y val="-4.8499953049416178E-2"/>
                </c:manualLayout>
              </c:layout>
              <c:showVal val="1"/>
            </c:dLbl>
            <c:dLbl>
              <c:idx val="1"/>
              <c:layout>
                <c:manualLayout>
                  <c:x val="-4.619808553342597E-3"/>
                  <c:y val="-3.3470683958679616E-2"/>
                </c:manualLayout>
              </c:layout>
              <c:showVal val="1"/>
            </c:dLbl>
            <c:dLbl>
              <c:idx val="2"/>
              <c:layout>
                <c:manualLayout>
                  <c:x val="-6.6530415315732588E-2"/>
                  <c:y val="0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465</c:v>
                </c:pt>
                <c:pt idx="1">
                  <c:v>205.1</c:v>
                </c:pt>
                <c:pt idx="2">
                  <c:v>361.1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законодательство о торговле</c:v>
                </c:pt>
              </c:strCache>
            </c:strRef>
          </c:tx>
          <c:spPr>
            <a:solidFill>
              <a:srgbClr val="FF99CC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7.598836910092123E-2"/>
                  <c:y val="-3.0085401659824158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2000</c:v>
                </c:pt>
              </c:numCache>
            </c:numRef>
          </c:val>
        </c:ser>
        <c:overlap val="100"/>
        <c:axId val="83796736"/>
        <c:axId val="83798272"/>
      </c:barChart>
      <c:catAx>
        <c:axId val="83796736"/>
        <c:scaling>
          <c:orientation val="minMax"/>
        </c:scaling>
        <c:axPos val="b"/>
        <c:numFmt formatCode="General" sourceLinked="1"/>
        <c:tickLblPos val="nextTo"/>
        <c:crossAx val="83798272"/>
        <c:crosses val="autoZero"/>
        <c:auto val="1"/>
        <c:lblAlgn val="ctr"/>
        <c:lblOffset val="100"/>
      </c:catAx>
      <c:valAx>
        <c:axId val="8379827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3796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rgbClr val="FFFF99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Lbls>
            <c:dLbl>
              <c:idx val="2"/>
              <c:layout>
                <c:manualLayout>
                  <c:x val="2.5899280575539637E-2"/>
                  <c:y val="0.1034132665235029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4"/>
              <c:layout>
                <c:manualLayout>
                  <c:x val="-1.4629430314016499E-2"/>
                  <c:y val="-6.26814602720114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pPr>
              <a:noFill/>
              <a:ln w="25400">
                <a:noFill/>
              </a:ln>
            </c:spPr>
            <c:dLblPos val="outEnd"/>
            <c:showVal val="1"/>
            <c:showLeaderLines val="1"/>
          </c:dLbls>
          <c:cat>
            <c:strRef>
              <c:f>Лист1!$A$1:$A$5</c:f>
              <c:strCache>
                <c:ptCount val="5"/>
                <c:pt idx="0">
                  <c:v>Нарушение ФЗ "О размещении заказов"</c:v>
                </c:pt>
                <c:pt idx="1">
                  <c:v>Нарушение ФЗ "О защите конкуренции"</c:v>
                </c:pt>
                <c:pt idx="2">
                  <c:v>Нарушение ФЗ "О рекламе"</c:v>
                </c:pt>
                <c:pt idx="3">
                  <c:v>Нарушение ФЗ "О торговле"</c:v>
                </c:pt>
                <c:pt idx="4">
                  <c:v>Доход, полученый в результате нарушения антимонопольного законодательства, подлежащий перечислению в федеральный бюджет</c:v>
                </c:pt>
              </c:strCache>
            </c:strRef>
          </c:cat>
          <c:val>
            <c:numRef>
              <c:f>Лист1!$B$1:$B$5</c:f>
              <c:numCache>
                <c:formatCode>#,##0"р.";[Red]\-#,##0"р."</c:formatCode>
                <c:ptCount val="5"/>
                <c:pt idx="0">
                  <c:v>361145</c:v>
                </c:pt>
                <c:pt idx="1">
                  <c:v>5186200</c:v>
                </c:pt>
                <c:pt idx="2">
                  <c:v>548000</c:v>
                </c:pt>
                <c:pt idx="3">
                  <c:v>2000000</c:v>
                </c:pt>
                <c:pt idx="4">
                  <c:v>20100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66983814523206"/>
          <c:y val="1.5825203758989624E-2"/>
          <c:w val="0.32294160104986902"/>
          <c:h val="0.87693589068151034"/>
        </c:manualLayout>
      </c:layout>
      <c:txPr>
        <a:bodyPr/>
        <a:lstStyle/>
        <a:p>
          <a:pPr>
            <a:defRPr sz="1200" kern="0" spc="0" baseline="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ФЗ "О защите конкуренции"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8.5215197874872264E-2"/>
                  <c:y val="-8.743108204798934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1092108073139347E-2"/>
                  <c:y val="2.04005858111975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9.54997907218397E-2"/>
                  <c:y val="-5.828738803199289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119</c:v>
                </c:pt>
                <c:pt idx="1">
                  <c:v>154</c:v>
                </c:pt>
                <c:pt idx="2">
                  <c:v>121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ФЗ "О размещении заказов"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>
                <c:manualLayout>
                  <c:x val="8.5215197874872264E-2"/>
                  <c:y val="-2.914392349390208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1092108073139347E-2"/>
                  <c:y val="3.205806341759604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9.54997907218397E-2"/>
                  <c:y val="1.748621640959791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155</c:v>
                </c:pt>
                <c:pt idx="1">
                  <c:v>158</c:v>
                </c:pt>
                <c:pt idx="2">
                  <c:v>208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ФЗ "О рекламе"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8.0807515226171966E-2"/>
                  <c:y val="-2.914369401599643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2561335622706062E-2"/>
                  <c:y val="-4.37155410239947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8.8153652974005778E-2"/>
                  <c:y val="-1.748621640959786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</c:v>
                </c:pt>
                <c:pt idx="1">
                  <c:v>33</c:v>
                </c:pt>
                <c:pt idx="2">
                  <c:v>31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ФЗ "О торговле"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4692159808458985E-2"/>
                  <c:y val="-6.70304962367919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1753820396534135E-2"/>
                  <c:y val="-7.868797384319048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7630730594801157E-2"/>
                  <c:y val="-8.45167126463897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hape val="box"/>
        <c:axId val="86681472"/>
        <c:axId val="86683008"/>
        <c:axId val="0"/>
      </c:bar3DChart>
      <c:catAx>
        <c:axId val="86681472"/>
        <c:scaling>
          <c:orientation val="minMax"/>
        </c:scaling>
        <c:axPos val="b"/>
        <c:numFmt formatCode="General" sourceLinked="1"/>
        <c:tickLblPos val="nextTo"/>
        <c:crossAx val="86683008"/>
        <c:crosses val="autoZero"/>
        <c:auto val="1"/>
        <c:lblAlgn val="ctr"/>
        <c:lblOffset val="100"/>
      </c:catAx>
      <c:valAx>
        <c:axId val="86683008"/>
        <c:scaling>
          <c:orientation val="minMax"/>
        </c:scaling>
        <c:axPos val="l"/>
        <c:majorGridlines/>
        <c:numFmt formatCode="General" sourceLinked="1"/>
        <c:tickLblPos val="nextTo"/>
        <c:crossAx val="8668147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69256526527933981"/>
          <c:y val="4.9320313455441772E-2"/>
          <c:w val="0.29493473472066001"/>
          <c:h val="0.9019181742067186"/>
        </c:manualLayout>
      </c:layout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view3D>
      <c:depthPercent val="100"/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заявлений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2010</c:v>
                </c:pt>
                <c:pt idx="2">
                  <c:v>2009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363</c:v>
                </c:pt>
                <c:pt idx="1">
                  <c:v>322</c:v>
                </c:pt>
                <c:pt idx="2">
                  <c:v>280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возбуждено дел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-0.19555418684733644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66,3%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layout>
                <c:manualLayout>
                  <c:x val="-0.18370241794749786"/>
                  <c:y val="-1.128739895222719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72%</a:t>
                    </a:r>
                    <a:endParaRPr lang="en-US" dirty="0"/>
                  </a:p>
                </c:rich>
              </c:tx>
              <c:spPr/>
            </c:dLbl>
            <c:dLbl>
              <c:idx val="2"/>
              <c:layout>
                <c:manualLayout>
                  <c:x val="-0.15259152458542163"/>
                  <c:y val="-5.643699476113605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72,5%</a:t>
                    </a:r>
                    <a:endParaRPr lang="en-US" dirty="0"/>
                  </a:p>
                </c:rich>
              </c:tx>
              <c:spPr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2010</c:v>
                </c:pt>
                <c:pt idx="2">
                  <c:v>2009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241</c:v>
                </c:pt>
                <c:pt idx="1">
                  <c:v>232</c:v>
                </c:pt>
                <c:pt idx="2">
                  <c:v>203</c:v>
                </c:pt>
              </c:numCache>
            </c:numRef>
          </c:val>
        </c:ser>
        <c:shape val="box"/>
        <c:axId val="86608128"/>
        <c:axId val="86626304"/>
        <c:axId val="0"/>
      </c:bar3DChart>
      <c:catAx>
        <c:axId val="86608128"/>
        <c:scaling>
          <c:orientation val="minMax"/>
        </c:scaling>
        <c:axPos val="l"/>
        <c:numFmt formatCode="General" sourceLinked="1"/>
        <c:tickLblPos val="nextTo"/>
        <c:crossAx val="86626304"/>
        <c:crosses val="autoZero"/>
        <c:auto val="1"/>
        <c:lblAlgn val="ctr"/>
        <c:lblOffset val="100"/>
      </c:catAx>
      <c:valAx>
        <c:axId val="86626304"/>
        <c:scaling>
          <c:orientation val="minMax"/>
        </c:scaling>
        <c:axPos val="b"/>
        <c:majorGridlines/>
        <c:numFmt formatCode="General" sourceLinked="1"/>
        <c:tickLblPos val="nextTo"/>
        <c:crossAx val="86608128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rgbClr val="FF99CC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1"/>
            <c:showPercent val="1"/>
            <c:showLeaderLines val="1"/>
          </c:dLbls>
          <c:cat>
            <c:strRef>
              <c:f>Лист5!$A$2:$A$6</c:f>
              <c:strCache>
                <c:ptCount val="5"/>
                <c:pt idx="0">
                  <c:v>ФЗ "О защите конкуренции"</c:v>
                </c:pt>
                <c:pt idx="1">
                  <c:v>ФЗ "О размещении заказов"</c:v>
                </c:pt>
                <c:pt idx="2">
                  <c:v>ФЗ "О рекламе"</c:v>
                </c:pt>
                <c:pt idx="3">
                  <c:v>ФЗ "О торговле"</c:v>
                </c:pt>
                <c:pt idx="4">
                  <c:v>КоАП РФ</c:v>
                </c:pt>
              </c:strCache>
            </c:strRef>
          </c:cat>
          <c:val>
            <c:numRef>
              <c:f>Лист5!$C$2:$C$6</c:f>
              <c:numCache>
                <c:formatCode>General</c:formatCode>
                <c:ptCount val="5"/>
                <c:pt idx="0">
                  <c:v>121</c:v>
                </c:pt>
                <c:pt idx="1">
                  <c:v>208</c:v>
                </c:pt>
                <c:pt idx="2">
                  <c:v>31</c:v>
                </c:pt>
                <c:pt idx="3">
                  <c:v>3</c:v>
                </c:pt>
                <c:pt idx="4">
                  <c:v>195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0"/>
    </c:view3D>
    <c:plotArea>
      <c:layout>
        <c:manualLayout>
          <c:layoutTarget val="inner"/>
          <c:xMode val="edge"/>
          <c:yMode val="edge"/>
          <c:x val="5.8908128631421502E-2"/>
          <c:y val="0.3724495981637938"/>
          <c:w val="0.54166742668404788"/>
          <c:h val="0.2551024644957493"/>
        </c:manualLayout>
      </c:layout>
      <c:pie3DChart>
        <c:varyColors val="1"/>
        <c:ser>
          <c:idx val="0"/>
          <c:order val="0"/>
          <c:explosion val="25"/>
          <c:cat>
            <c:strRef>
              <c:f>Лист2!$A$1:$A$8</c:f>
              <c:strCache>
                <c:ptCount val="8"/>
                <c:pt idx="0">
                  <c:v>Злоупотребление хозяйствующими субъектами доминирующего положения и согласованные действия между ними</c:v>
                </c:pt>
                <c:pt idx="1">
                  <c:v>Недобросовестная конкуренция</c:v>
                </c:pt>
                <c:pt idx="2">
                  <c:v>Акты и действия органов власти и согласованные действия хозяйствующих субъектов</c:v>
                </c:pt>
                <c:pt idx="3">
                  <c:v>Порядок заключения договоров государственного и муниципального имущества и предоставление государственных и муниципальных преференций</c:v>
                </c:pt>
                <c:pt idx="4">
                  <c:v>Соглашения или согласованные действия хоз. субъектов</c:v>
                </c:pt>
                <c:pt idx="5">
                  <c:v>Соглашения или согласованные действия огганов власти и хоз. субъектов</c:v>
                </c:pt>
                <c:pt idx="6">
                  <c:v>Антимонопольные требования к торгам</c:v>
                </c:pt>
                <c:pt idx="7">
                  <c:v>Заключение договоров в отношении гос. и мун. имущества</c:v>
                </c:pt>
              </c:strCache>
            </c:strRef>
          </c:cat>
          <c:val>
            <c:numRef>
              <c:f>Лист2!$B$1:$B$8</c:f>
              <c:numCache>
                <c:formatCode>General</c:formatCode>
                <c:ptCount val="8"/>
                <c:pt idx="0">
                  <c:v>15</c:v>
                </c:pt>
                <c:pt idx="1">
                  <c:v>7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11326552930889"/>
          <c:y val="9.9420361915448605E-2"/>
          <c:w val="0.39053401137357857"/>
          <c:h val="0.9005796380845518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depthPercent val="10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Лист7!$F$4</c:f>
              <c:strCache>
                <c:ptCount val="1"/>
                <c:pt idx="0">
                  <c:v>2011</c:v>
                </c:pt>
              </c:strCache>
            </c:strRef>
          </c:tx>
          <c:dLbls>
            <c:dLbl>
              <c:idx val="0"/>
              <c:layout>
                <c:manualLayout>
                  <c:x val="-2.9384550991335242E-2"/>
                  <c:y val="-3.3333100030795884E-2"/>
                </c:manualLayout>
              </c:layout>
              <c:showVal val="1"/>
            </c:dLbl>
            <c:dLbl>
              <c:idx val="1"/>
              <c:layout>
                <c:manualLayout>
                  <c:x val="-2.2038413243501392E-2"/>
                  <c:y val="-3.6110858366695593E-2"/>
                </c:manualLayout>
              </c:layout>
              <c:showVal val="1"/>
            </c:dLbl>
            <c:showVal val="1"/>
          </c:dLbls>
          <c:cat>
            <c:strRef>
              <c:f>Лист7!$A$5:$E$7</c:f>
              <c:strCache>
                <c:ptCount val="3"/>
                <c:pt idx="0">
                  <c:v>Монополистическая деятельность хоз. субъектов</c:v>
                </c:pt>
                <c:pt idx="1">
                  <c:v>Недобросовестная конкуренция </c:v>
                </c:pt>
                <c:pt idx="2">
                  <c:v>Нарушения органов власти</c:v>
                </c:pt>
              </c:strCache>
            </c:strRef>
          </c:cat>
          <c:val>
            <c:numRef>
              <c:f>Лист7!$F$5:$F$7</c:f>
              <c:numCache>
                <c:formatCode>General</c:formatCode>
                <c:ptCount val="3"/>
                <c:pt idx="0">
                  <c:v>16</c:v>
                </c:pt>
                <c:pt idx="1">
                  <c:v>7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Лист7!$G$4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Лист7!$A$5:$E$7</c:f>
              <c:strCache>
                <c:ptCount val="3"/>
                <c:pt idx="0">
                  <c:v>Монополистическая деятельность хоз. субъектов</c:v>
                </c:pt>
                <c:pt idx="1">
                  <c:v>Недобросовестная конкуренция </c:v>
                </c:pt>
                <c:pt idx="2">
                  <c:v>Нарушения органов власти</c:v>
                </c:pt>
              </c:strCache>
            </c:strRef>
          </c:cat>
          <c:val>
            <c:numRef>
              <c:f>Лист7!$G$5:$G$7</c:f>
              <c:numCache>
                <c:formatCode>General</c:formatCode>
                <c:ptCount val="3"/>
                <c:pt idx="0">
                  <c:v>20</c:v>
                </c:pt>
                <c:pt idx="1">
                  <c:v>3</c:v>
                </c:pt>
                <c:pt idx="2">
                  <c:v>47</c:v>
                </c:pt>
              </c:numCache>
            </c:numRef>
          </c:val>
        </c:ser>
        <c:shape val="box"/>
        <c:axId val="60767232"/>
        <c:axId val="60785408"/>
        <c:axId val="62386176"/>
      </c:bar3DChart>
      <c:catAx>
        <c:axId val="60767232"/>
        <c:scaling>
          <c:orientation val="minMax"/>
        </c:scaling>
        <c:axPos val="b"/>
        <c:numFmt formatCode="General" sourceLinked="1"/>
        <c:tickLblPos val="nextTo"/>
        <c:crossAx val="60785408"/>
        <c:crosses val="autoZero"/>
        <c:auto val="1"/>
        <c:lblAlgn val="ctr"/>
        <c:lblOffset val="100"/>
      </c:catAx>
      <c:valAx>
        <c:axId val="60785408"/>
        <c:scaling>
          <c:orientation val="minMax"/>
        </c:scaling>
        <c:axPos val="l"/>
        <c:majorGridlines/>
        <c:numFmt formatCode="General" sourceLinked="1"/>
        <c:tickLblPos val="nextTo"/>
        <c:crossAx val="60767232"/>
        <c:crosses val="autoZero"/>
        <c:crossBetween val="between"/>
      </c:valAx>
      <c:serAx>
        <c:axId val="62386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0785408"/>
        <c:crosses val="autoZero"/>
        <c:tickLblSkip val="1"/>
        <c:tickMarkSkip val="1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0.12410501193317421"/>
          <c:y val="9.9622082514042018E-2"/>
          <c:w val="0.84486873508353288"/>
          <c:h val="0.72290342206664304"/>
        </c:manualLayout>
      </c:layout>
      <c:barChart>
        <c:barDir val="col"/>
        <c:grouping val="stacked"/>
        <c:ser>
          <c:idx val="0"/>
          <c:order val="0"/>
          <c:tx>
            <c:v> устранено нарушений (%)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55</a:t>
                    </a:r>
                    <a:r>
                      <a:rPr smtClean="0"/>
                      <a:t>%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83</a:t>
                    </a:r>
                    <a:r>
                      <a:rPr smtClean="0"/>
                      <a:t>%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83,</a:t>
                    </a:r>
                    <a:r>
                      <a:rPr lang="ru-RU" smtClean="0"/>
                      <a:t>9</a:t>
                    </a:r>
                    <a:r>
                      <a:rPr smtClean="0"/>
                      <a:t>%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>
                    <a:solidFill>
                      <a:srgbClr val="333399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'выявлен и устран наруш'!$D$2:$F$2</c:f>
              <c:numCache>
                <c:formatCode>0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'выявлен и устран наруш'!$D$6:$F$6</c:f>
              <c:numCache>
                <c:formatCode>0.0%</c:formatCode>
                <c:ptCount val="3"/>
                <c:pt idx="0">
                  <c:v>0.74833850243686362</c:v>
                </c:pt>
                <c:pt idx="1">
                  <c:v>0.83813054932188502</c:v>
                </c:pt>
                <c:pt idx="2">
                  <c:v>0.83357740585773898</c:v>
                </c:pt>
              </c:numCache>
            </c:numRef>
          </c:val>
        </c:ser>
        <c:ser>
          <c:idx val="1"/>
          <c:order val="1"/>
          <c:cat>
            <c:numRef>
              <c:f>'выявлен и устран наруш'!$D$2:$F$2</c:f>
              <c:numCache>
                <c:formatCode>0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'выявлен и устран наруш'!$D$7:$F$7</c:f>
              <c:numCache>
                <c:formatCode>0.0%</c:formatCode>
                <c:ptCount val="3"/>
                <c:pt idx="0">
                  <c:v>0.25166149756313649</c:v>
                </c:pt>
                <c:pt idx="1">
                  <c:v>0.16186945067811501</c:v>
                </c:pt>
                <c:pt idx="2">
                  <c:v>0.16642259414225904</c:v>
                </c:pt>
              </c:numCache>
            </c:numRef>
          </c:val>
        </c:ser>
        <c:gapWidth val="100"/>
        <c:overlap val="100"/>
        <c:axId val="69569152"/>
        <c:axId val="75039104"/>
      </c:barChart>
      <c:catAx>
        <c:axId val="69569152"/>
        <c:scaling>
          <c:orientation val="minMax"/>
        </c:scaling>
        <c:axPos val="b"/>
        <c:numFmt formatCode="0" sourceLinked="1"/>
        <c:tickLblPos val="nextTo"/>
        <c:txPr>
          <a:bodyPr rot="0" vert="horz"/>
          <a:lstStyle/>
          <a:p>
            <a:pPr>
              <a:defRPr lang="en-US">
                <a:solidFill>
                  <a:srgbClr val="333399"/>
                </a:solidFill>
              </a:defRPr>
            </a:pPr>
            <a:endParaRPr lang="ru-RU"/>
          </a:p>
        </c:txPr>
        <c:crossAx val="75039104"/>
        <c:crosses val="autoZero"/>
        <c:auto val="1"/>
        <c:lblAlgn val="ctr"/>
        <c:lblOffset val="100"/>
        <c:tickLblSkip val="1"/>
        <c:tickMarkSkip val="1"/>
      </c:catAx>
      <c:valAx>
        <c:axId val="75039104"/>
        <c:scaling>
          <c:orientation val="minMax"/>
          <c:max val="1"/>
        </c:scaling>
        <c:delete val="1"/>
        <c:axPos val="l"/>
        <c:majorGridlines/>
        <c:numFmt formatCode="0%" sourceLinked="0"/>
        <c:tickLblPos val="nextTo"/>
        <c:crossAx val="6956915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Принято решений о наличии нарушения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72</c:v>
                </c:pt>
                <c:pt idx="2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Обжаловано решений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16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Отменено решений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rgbClr val="FF99CC"/>
              </a:solidFill>
            </a:ln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axId val="87341312"/>
        <c:axId val="87351296"/>
      </c:barChart>
      <c:catAx>
        <c:axId val="87341312"/>
        <c:scaling>
          <c:orientation val="minMax"/>
        </c:scaling>
        <c:axPos val="l"/>
        <c:numFmt formatCode="General" sourceLinked="1"/>
        <c:tickLblPos val="nextTo"/>
        <c:crossAx val="87351296"/>
        <c:crosses val="autoZero"/>
        <c:auto val="1"/>
        <c:lblAlgn val="ctr"/>
        <c:lblOffset val="100"/>
      </c:catAx>
      <c:valAx>
        <c:axId val="87351296"/>
        <c:scaling>
          <c:orientation val="minMax"/>
        </c:scaling>
        <c:axPos val="b"/>
        <c:majorGridlines/>
        <c:numFmt formatCode="General" sourceLinked="1"/>
        <c:tickLblPos val="nextTo"/>
        <c:crossAx val="8734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98591496267339"/>
          <c:y val="3.0595718940857383E-2"/>
          <c:w val="0.27581874709779697"/>
          <c:h val="0.93880856211828545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поступивших жалоб</c:v>
                </c:pt>
              </c:strCache>
            </c:strRef>
          </c:tx>
          <c:dLbls>
            <c:dLbl>
              <c:idx val="0"/>
              <c:layout>
                <c:manualLayout>
                  <c:x val="6.4827316145465483E-2"/>
                  <c:y val="-3.1188865525890947E-3"/>
                </c:manualLayout>
              </c:layout>
              <c:showVal val="1"/>
            </c:dLbl>
            <c:dLbl>
              <c:idx val="1"/>
              <c:layout>
                <c:manualLayout>
                  <c:x val="6.174030109091950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9457838727284463E-2"/>
                  <c:y val="-2.4951092420712761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155</c:v>
                </c:pt>
                <c:pt idx="1">
                  <c:v>158</c:v>
                </c:pt>
                <c:pt idx="2">
                  <c:v>208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рассмотренных жалоб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121</c:v>
                </c:pt>
                <c:pt idx="1">
                  <c:v>121</c:v>
                </c:pt>
                <c:pt idx="2">
                  <c:v>154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выявленных нарушений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6.4827316145465483E-2"/>
                  <c:y val="-3.1188865525890947E-3"/>
                </c:manualLayout>
              </c:layout>
              <c:showVal val="1"/>
            </c:dLbl>
            <c:dLbl>
              <c:idx val="1"/>
              <c:layout>
                <c:manualLayout>
                  <c:x val="7.100134625455745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7914331200011502E-2"/>
                  <c:y val="-3.1188865525890661E-3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160</c:v>
                </c:pt>
                <c:pt idx="1">
                  <c:v>159</c:v>
                </c:pt>
                <c:pt idx="2">
                  <c:v>223</c:v>
                </c:pt>
              </c:numCache>
            </c:numRef>
          </c:val>
        </c:ser>
        <c:shape val="box"/>
        <c:axId val="80313344"/>
        <c:axId val="80319232"/>
        <c:axId val="0"/>
      </c:bar3DChart>
      <c:catAx>
        <c:axId val="80313344"/>
        <c:scaling>
          <c:orientation val="minMax"/>
        </c:scaling>
        <c:axPos val="b"/>
        <c:numFmt formatCode="General" sourceLinked="1"/>
        <c:tickLblPos val="nextTo"/>
        <c:crossAx val="80319232"/>
        <c:crosses val="autoZero"/>
        <c:auto val="1"/>
        <c:lblAlgn val="ctr"/>
        <c:lblOffset val="100"/>
      </c:catAx>
      <c:valAx>
        <c:axId val="80319232"/>
        <c:scaling>
          <c:orientation val="minMax"/>
        </c:scaling>
        <c:axPos val="l"/>
        <c:majorGridlines/>
        <c:numFmt formatCode="General" sourceLinked="1"/>
        <c:tickLblPos val="nextTo"/>
        <c:crossAx val="80313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0.02692</cdr:y>
    </cdr:from>
    <cdr:to>
      <cdr:x>0.5685</cdr:x>
      <cdr:y>0.21333</cdr:y>
    </cdr:to>
    <cdr:sp macro="" textlink="">
      <cdr:nvSpPr>
        <cdr:cNvPr id="1167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8593" y="144233"/>
          <a:ext cx="4109771" cy="998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800" b="1" i="0" strike="noStrike" dirty="0" smtClean="0">
              <a:solidFill>
                <a:schemeClr val="accent2">
                  <a:lumMod val="75000"/>
                </a:schemeClr>
              </a:solidFill>
              <a:latin typeface="Arial Cyr"/>
            </a:rPr>
            <a:t>Выявлено нарушений антимонопольного законодательства</a:t>
          </a:r>
          <a:endParaRPr lang="ru-RU" sz="1800" b="1" i="0" strike="noStrike" dirty="0">
            <a:solidFill>
              <a:schemeClr val="accent2">
                <a:lumMod val="75000"/>
              </a:schemeClr>
            </a:solidFill>
            <a:latin typeface="Arial Cyr"/>
          </a:endParaRPr>
        </a:p>
      </cdr:txBody>
    </cdr:sp>
  </cdr:relSizeAnchor>
  <cdr:relSizeAnchor xmlns:cdr="http://schemas.openxmlformats.org/drawingml/2006/chartDrawing">
    <cdr:from>
      <cdr:x>0.14935</cdr:x>
      <cdr:y>0.61796</cdr:y>
    </cdr:from>
    <cdr:to>
      <cdr:x>0.23264</cdr:x>
      <cdr:y>0.65876</cdr:y>
    </cdr:to>
    <cdr:sp macro="" textlink="">
      <cdr:nvSpPr>
        <cdr:cNvPr id="11673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4725" y="3470085"/>
          <a:ext cx="552941" cy="2288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37%</a:t>
          </a:r>
        </a:p>
      </cdr:txBody>
    </cdr:sp>
  </cdr:relSizeAnchor>
  <cdr:relSizeAnchor xmlns:cdr="http://schemas.openxmlformats.org/drawingml/2006/chartDrawing">
    <cdr:from>
      <cdr:x>0.5478</cdr:x>
      <cdr:y>0.58577</cdr:y>
    </cdr:from>
    <cdr:to>
      <cdr:x>0.61828</cdr:x>
      <cdr:y>0.64328</cdr:y>
    </cdr:to>
    <cdr:sp macro="" textlink="">
      <cdr:nvSpPr>
        <cdr:cNvPr id="11673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0006" y="3289469"/>
          <a:ext cx="467873" cy="3226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13%</a:t>
          </a:r>
        </a:p>
      </cdr:txBody>
    </cdr:sp>
  </cdr:relSizeAnchor>
  <cdr:relSizeAnchor xmlns:cdr="http://schemas.openxmlformats.org/drawingml/2006/chartDrawing">
    <cdr:from>
      <cdr:x>0.49926</cdr:x>
      <cdr:y>0.3464</cdr:y>
    </cdr:from>
    <cdr:to>
      <cdr:x>0.58526</cdr:x>
      <cdr:y>0.3786</cdr:y>
    </cdr:to>
    <cdr:sp macro="" textlink="">
      <cdr:nvSpPr>
        <cdr:cNvPr id="11674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17730" y="1946573"/>
          <a:ext cx="570935" cy="1806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27%</a:t>
          </a:r>
        </a:p>
      </cdr:txBody>
    </cdr:sp>
  </cdr:relSizeAnchor>
  <cdr:relSizeAnchor xmlns:cdr="http://schemas.openxmlformats.org/drawingml/2006/chartDrawing">
    <cdr:from>
      <cdr:x>0.29696</cdr:x>
      <cdr:y>0.33608</cdr:y>
    </cdr:from>
    <cdr:to>
      <cdr:x>0.3662</cdr:x>
      <cdr:y>0.36877</cdr:y>
    </cdr:to>
    <cdr:sp macro="" textlink="">
      <cdr:nvSpPr>
        <cdr:cNvPr id="116741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74640" y="1888665"/>
          <a:ext cx="459694" cy="183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5%</a:t>
          </a:r>
        </a:p>
      </cdr:txBody>
    </cdr:sp>
  </cdr:relSizeAnchor>
  <cdr:relSizeAnchor xmlns:cdr="http://schemas.openxmlformats.org/drawingml/2006/chartDrawing">
    <cdr:from>
      <cdr:x>0.15896</cdr:x>
      <cdr:y>0.3464</cdr:y>
    </cdr:from>
    <cdr:to>
      <cdr:x>0.24669</cdr:x>
      <cdr:y>0.3786</cdr:y>
    </cdr:to>
    <cdr:sp macro="" textlink="">
      <cdr:nvSpPr>
        <cdr:cNvPr id="11674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8526" y="1946573"/>
          <a:ext cx="582387" cy="1806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7%</a:t>
          </a:r>
        </a:p>
      </cdr:txBody>
    </cdr:sp>
  </cdr:relSizeAnchor>
  <cdr:relSizeAnchor xmlns:cdr="http://schemas.openxmlformats.org/drawingml/2006/chartDrawing">
    <cdr:from>
      <cdr:x>0.00865</cdr:x>
      <cdr:y>0.41251</cdr:y>
    </cdr:from>
    <cdr:to>
      <cdr:x>0.07469</cdr:x>
      <cdr:y>0.44471</cdr:y>
    </cdr:to>
    <cdr:sp macro="" textlink="">
      <cdr:nvSpPr>
        <cdr:cNvPr id="11674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616" y="2317455"/>
          <a:ext cx="438426" cy="1806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5%</a:t>
          </a:r>
        </a:p>
      </cdr:txBody>
    </cdr:sp>
  </cdr:relSizeAnchor>
  <cdr:relSizeAnchor xmlns:cdr="http://schemas.openxmlformats.org/drawingml/2006/chartDrawing">
    <cdr:from>
      <cdr:x>0.09884</cdr:x>
      <cdr:y>0.3582</cdr:y>
    </cdr:from>
    <cdr:to>
      <cdr:x>0.15896</cdr:x>
      <cdr:y>0.39039</cdr:y>
    </cdr:to>
    <cdr:sp macro="" textlink="">
      <cdr:nvSpPr>
        <cdr:cNvPr id="116744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9362" y="2012752"/>
          <a:ext cx="399164" cy="1806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4%</a:t>
          </a:r>
        </a:p>
      </cdr:txBody>
    </cdr:sp>
  </cdr:relSizeAnchor>
  <cdr:relSizeAnchor xmlns:cdr="http://schemas.openxmlformats.org/drawingml/2006/chartDrawing">
    <cdr:from>
      <cdr:x>0.04586</cdr:x>
      <cdr:y>0.3786</cdr:y>
    </cdr:from>
    <cdr:to>
      <cdr:x>0.1087</cdr:x>
      <cdr:y>0.41251</cdr:y>
    </cdr:to>
    <cdr:sp macro="" textlink="">
      <cdr:nvSpPr>
        <cdr:cNvPr id="11674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7639" y="2127188"/>
          <a:ext cx="417160" cy="190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>
              <a:solidFill>
                <a:srgbClr val="000000"/>
              </a:solidFill>
              <a:latin typeface="Arial Cyr"/>
            </a:rPr>
            <a:t>2%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0.14552</cdr:x>
      <cdr:y>0.38807</cdr:y>
    </cdr:from>
    <cdr:to>
      <cdr:x>0.17681</cdr:x>
      <cdr:y>0.43108</cdr:y>
    </cdr:to>
    <cdr:sp macro="" textlink="">
      <cdr:nvSpPr>
        <cdr:cNvPr id="15769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512" y="1651743"/>
          <a:ext cx="203226" cy="182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000" b="0" i="0" strike="noStrike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0.30466</cdr:x>
      <cdr:y>0.2578</cdr:y>
    </cdr:from>
    <cdr:to>
      <cdr:x>0.33693</cdr:x>
      <cdr:y>0.30082</cdr:y>
    </cdr:to>
    <cdr:sp macro="" textlink="">
      <cdr:nvSpPr>
        <cdr:cNvPr id="15769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82241" y="1098369"/>
          <a:ext cx="209627" cy="182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20</a:t>
          </a:r>
        </a:p>
      </cdr:txBody>
    </cdr:sp>
  </cdr:relSizeAnchor>
  <cdr:relSizeAnchor xmlns:cdr="http://schemas.openxmlformats.org/drawingml/2006/chartDrawing">
    <cdr:from>
      <cdr:x>0.35343</cdr:x>
      <cdr:y>0.47287</cdr:y>
    </cdr:from>
    <cdr:to>
      <cdr:x>0.37511</cdr:x>
      <cdr:y>0.51564</cdr:y>
    </cdr:to>
    <cdr:sp macro="" textlink="">
      <cdr:nvSpPr>
        <cdr:cNvPr id="15769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99081" y="2012007"/>
          <a:ext cx="140818" cy="1816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7</a:t>
          </a:r>
        </a:p>
      </cdr:txBody>
    </cdr:sp>
  </cdr:relSizeAnchor>
  <cdr:relSizeAnchor xmlns:cdr="http://schemas.openxmlformats.org/drawingml/2006/chartDrawing">
    <cdr:from>
      <cdr:x>0.47783</cdr:x>
      <cdr:y>0.38807</cdr:y>
    </cdr:from>
    <cdr:to>
      <cdr:x>0.49951</cdr:x>
      <cdr:y>0.43108</cdr:y>
    </cdr:to>
    <cdr:sp macro="" textlink="">
      <cdr:nvSpPr>
        <cdr:cNvPr id="15770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07182" y="1651743"/>
          <a:ext cx="140818" cy="182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3</a:t>
          </a:r>
        </a:p>
      </cdr:txBody>
    </cdr:sp>
  </cdr:relSizeAnchor>
  <cdr:relSizeAnchor xmlns:cdr="http://schemas.openxmlformats.org/drawingml/2006/chartDrawing">
    <cdr:from>
      <cdr:x>0.60568</cdr:x>
      <cdr:y>0.3453</cdr:y>
    </cdr:from>
    <cdr:to>
      <cdr:x>0.6377</cdr:x>
      <cdr:y>0.38807</cdr:y>
    </cdr:to>
    <cdr:sp macro="" textlink="">
      <cdr:nvSpPr>
        <cdr:cNvPr id="157701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37686" y="1470054"/>
          <a:ext cx="208026" cy="1816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000" b="0" i="0" strike="noStrike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0.6377</cdr:x>
      <cdr:y>0.17984</cdr:y>
    </cdr:from>
    <cdr:to>
      <cdr:x>0.66997</cdr:x>
      <cdr:y>0.22261</cdr:y>
    </cdr:to>
    <cdr:sp macro="" textlink="">
      <cdr:nvSpPr>
        <cdr:cNvPr id="15770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45712" y="767175"/>
          <a:ext cx="209626" cy="1816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47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0.10705</cdr:x>
      <cdr:y>0.60618</cdr:y>
    </cdr:from>
    <cdr:to>
      <cdr:x>0.1444</cdr:x>
      <cdr:y>0.65585</cdr:y>
    </cdr:to>
    <cdr:sp macro="" textlink="">
      <cdr:nvSpPr>
        <cdr:cNvPr id="1556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2721" y="2231873"/>
          <a:ext cx="209207" cy="182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21</a:t>
          </a:r>
        </a:p>
      </cdr:txBody>
    </cdr:sp>
  </cdr:relSizeAnchor>
  <cdr:relSizeAnchor xmlns:cdr="http://schemas.openxmlformats.org/drawingml/2006/chartDrawing">
    <cdr:from>
      <cdr:x>0.20092</cdr:x>
      <cdr:y>0.47102</cdr:y>
    </cdr:from>
    <cdr:to>
      <cdr:x>0.23828</cdr:x>
      <cdr:y>0.5207</cdr:y>
    </cdr:to>
    <cdr:sp macro="" textlink="">
      <cdr:nvSpPr>
        <cdr:cNvPr id="1556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8492" y="1734953"/>
          <a:ext cx="209207" cy="1826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38</a:t>
          </a:r>
        </a:p>
      </cdr:txBody>
    </cdr:sp>
  </cdr:relSizeAnchor>
  <cdr:relSizeAnchor xmlns:cdr="http://schemas.openxmlformats.org/drawingml/2006/chartDrawing">
    <cdr:from>
      <cdr:x>0.33019</cdr:x>
      <cdr:y>0.21532</cdr:y>
    </cdr:from>
    <cdr:to>
      <cdr:x>0.36754</cdr:x>
      <cdr:y>0.265</cdr:y>
    </cdr:to>
    <cdr:sp macro="" textlink="">
      <cdr:nvSpPr>
        <cdr:cNvPr id="1556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52459" y="794836"/>
          <a:ext cx="209207" cy="182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71</a:t>
          </a:r>
        </a:p>
      </cdr:txBody>
    </cdr:sp>
  </cdr:relSizeAnchor>
  <cdr:relSizeAnchor xmlns:cdr="http://schemas.openxmlformats.org/drawingml/2006/chartDrawing">
    <cdr:from>
      <cdr:x>0.41325</cdr:x>
      <cdr:y>0.04899</cdr:y>
    </cdr:from>
    <cdr:to>
      <cdr:x>0.4506</cdr:x>
      <cdr:y>0.09867</cdr:y>
    </cdr:to>
    <cdr:sp macro="" textlink="">
      <cdr:nvSpPr>
        <cdr:cNvPr id="1556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7669" y="183312"/>
          <a:ext cx="209207" cy="182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 dirty="0">
              <a:solidFill>
                <a:srgbClr val="000000"/>
              </a:solidFill>
              <a:latin typeface="Calibri"/>
            </a:rPr>
            <a:t>93</a:t>
          </a:r>
        </a:p>
      </cdr:txBody>
    </cdr:sp>
  </cdr:relSizeAnchor>
  <cdr:relSizeAnchor xmlns:cdr="http://schemas.openxmlformats.org/drawingml/2006/chartDrawing">
    <cdr:from>
      <cdr:x>0.52531</cdr:x>
      <cdr:y>0.28253</cdr:y>
    </cdr:from>
    <cdr:to>
      <cdr:x>0.56291</cdr:x>
      <cdr:y>0.33221</cdr:y>
    </cdr:to>
    <cdr:sp macro="" textlink="">
      <cdr:nvSpPr>
        <cdr:cNvPr id="15565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45290" y="1041952"/>
          <a:ext cx="210584" cy="1826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62</a:t>
          </a:r>
        </a:p>
      </cdr:txBody>
    </cdr:sp>
  </cdr:relSizeAnchor>
  <cdr:relSizeAnchor xmlns:cdr="http://schemas.openxmlformats.org/drawingml/2006/chartDrawing">
    <cdr:from>
      <cdr:x>0.60567</cdr:x>
      <cdr:y>0.04899</cdr:y>
    </cdr:from>
    <cdr:to>
      <cdr:x>0.64303</cdr:x>
      <cdr:y>0.09867</cdr:y>
    </cdr:to>
    <cdr:sp macro="" textlink="">
      <cdr:nvSpPr>
        <cdr:cNvPr id="1556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95361" y="183312"/>
          <a:ext cx="209207" cy="182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92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0.10596</cdr:x>
      <cdr:y>0.44595</cdr:y>
    </cdr:from>
    <cdr:to>
      <cdr:x>0.13483</cdr:x>
      <cdr:y>0.48679</cdr:y>
    </cdr:to>
    <cdr:sp macro="" textlink="">
      <cdr:nvSpPr>
        <cdr:cNvPr id="1597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6291" y="1965582"/>
          <a:ext cx="210626" cy="179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000" b="0" i="0" strike="noStrike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0.16592</cdr:x>
      <cdr:y>0.30677</cdr:y>
    </cdr:from>
    <cdr:to>
      <cdr:x>0.19479</cdr:x>
      <cdr:y>0.34787</cdr:y>
    </cdr:to>
    <cdr:sp macro="" textlink="">
      <cdr:nvSpPr>
        <cdr:cNvPr id="1597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13745" y="1353153"/>
          <a:ext cx="210627" cy="1808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29</a:t>
          </a:r>
        </a:p>
      </cdr:txBody>
    </cdr:sp>
  </cdr:relSizeAnchor>
  <cdr:relSizeAnchor xmlns:cdr="http://schemas.openxmlformats.org/drawingml/2006/chartDrawing">
    <cdr:from>
      <cdr:x>0.29274</cdr:x>
      <cdr:y>0.42149</cdr:y>
    </cdr:from>
    <cdr:to>
      <cdr:x>0.32136</cdr:x>
      <cdr:y>0.46258</cdr:y>
    </cdr:to>
    <cdr:sp macro="" textlink="">
      <cdr:nvSpPr>
        <cdr:cNvPr id="15974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39061" y="1857950"/>
          <a:ext cx="208826" cy="1808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19</a:t>
          </a:r>
        </a:p>
      </cdr:txBody>
    </cdr:sp>
  </cdr:relSizeAnchor>
  <cdr:relSizeAnchor xmlns:cdr="http://schemas.openxmlformats.org/drawingml/2006/chartDrawing">
    <cdr:from>
      <cdr:x>0.3601</cdr:x>
      <cdr:y>0.16883</cdr:y>
    </cdr:from>
    <cdr:to>
      <cdr:x>0.38897</cdr:x>
      <cdr:y>0.20992</cdr:y>
    </cdr:to>
    <cdr:sp macro="" textlink="">
      <cdr:nvSpPr>
        <cdr:cNvPr id="15974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30522" y="746106"/>
          <a:ext cx="210627" cy="1808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57</a:t>
          </a:r>
        </a:p>
      </cdr:txBody>
    </cdr:sp>
  </cdr:relSizeAnchor>
  <cdr:relSizeAnchor xmlns:cdr="http://schemas.openxmlformats.org/drawingml/2006/chartDrawing">
    <cdr:from>
      <cdr:x>0.43215</cdr:x>
      <cdr:y>0.43567</cdr:y>
    </cdr:from>
    <cdr:to>
      <cdr:x>0.46102</cdr:x>
      <cdr:y>0.47652</cdr:y>
    </cdr:to>
    <cdr:sp macro="" textlink="">
      <cdr:nvSpPr>
        <cdr:cNvPr id="15974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56188" y="1920377"/>
          <a:ext cx="210626" cy="179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000" b="0" i="0" strike="noStrike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0.51332</cdr:x>
      <cdr:y>0.26568</cdr:y>
    </cdr:from>
    <cdr:to>
      <cdr:x>0.54219</cdr:x>
      <cdr:y>0.30677</cdr:y>
    </cdr:to>
    <cdr:sp macro="" textlink="">
      <cdr:nvSpPr>
        <cdr:cNvPr id="15975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48462" y="1172331"/>
          <a:ext cx="210626" cy="1808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00" b="0" i="0" strike="noStrike">
              <a:solidFill>
                <a:srgbClr val="000000"/>
              </a:solidFill>
              <a:latin typeface="Calibri"/>
            </a:rPr>
            <a:t>42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0.6668</cdr:x>
      <cdr:y>0.14356</cdr:y>
    </cdr:to>
    <cdr:sp macro="" textlink="">
      <cdr:nvSpPr>
        <cdr:cNvPr id="5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5486400" cy="6461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r>
            <a:rPr lang="ru-RU" sz="1800" b="1" dirty="0">
              <a:solidFill>
                <a:srgbClr val="FF0066"/>
              </a:solidFill>
            </a:rPr>
            <a:t>ВСЕГО:  </a:t>
          </a:r>
          <a:r>
            <a:rPr lang="ru-RU" sz="1800" b="1" dirty="0" smtClean="0">
              <a:solidFill>
                <a:srgbClr val="FF0066"/>
              </a:solidFill>
            </a:rPr>
            <a:t> </a:t>
          </a:r>
          <a:r>
            <a:rPr lang="ru-RU" sz="1800" dirty="0" smtClean="0">
              <a:solidFill>
                <a:srgbClr val="FF0066"/>
              </a:solidFill>
            </a:rPr>
            <a:t>87</a:t>
          </a:r>
          <a:r>
            <a:rPr lang="ru-RU" sz="1800" dirty="0">
              <a:solidFill>
                <a:srgbClr val="FF0066"/>
              </a:solidFill>
            </a:rPr>
            <a:t>	   </a:t>
          </a:r>
          <a:r>
            <a:rPr lang="ru-RU" sz="1800" dirty="0" smtClean="0">
              <a:solidFill>
                <a:srgbClr val="FF0066"/>
              </a:solidFill>
            </a:rPr>
            <a:t>  95</a:t>
          </a:r>
          <a:r>
            <a:rPr lang="ru-RU" sz="1800" dirty="0">
              <a:solidFill>
                <a:srgbClr val="FF0066"/>
              </a:solidFill>
            </a:rPr>
            <a:t>	          </a:t>
          </a:r>
          <a:r>
            <a:rPr lang="ru-RU" sz="1800" dirty="0" smtClean="0">
              <a:solidFill>
                <a:srgbClr val="FF0066"/>
              </a:solidFill>
            </a:rPr>
            <a:t>100</a:t>
          </a:r>
          <a:endParaRPr lang="ru-RU" sz="1800" dirty="0">
            <a:solidFill>
              <a:srgbClr val="FF0066"/>
            </a:solidFill>
          </a:endParaRPr>
        </a:p>
        <a:p xmlns:a="http://schemas.openxmlformats.org/drawingml/2006/main">
          <a:endParaRPr lang="en-US" sz="1800" dirty="0">
            <a:solidFill>
              <a:srgbClr val="FF0066"/>
            </a:solidFill>
            <a:cs typeface="Arial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0.70588</cdr:x>
      <cdr:y>0.08488</cdr:y>
    </cdr:to>
    <cdr:sp macro="" textlink="">
      <cdr:nvSpPr>
        <cdr:cNvPr id="2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5486400" cy="3698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66"/>
              </a:solidFill>
            </a:rPr>
            <a:t>ВСЕГО:  3873     2766           8115,4</a:t>
          </a:r>
          <a:endParaRPr lang="en-US" sz="1800" dirty="0">
            <a:solidFill>
              <a:srgbClr val="FF0066"/>
            </a:solidFill>
            <a:cs typeface="Arial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8789" y="9427202"/>
            <a:ext cx="2945712" cy="496253"/>
          </a:xfrm>
          <a:prstGeom prst="rect">
            <a:avLst/>
          </a:prstGeom>
        </p:spPr>
        <p:txBody>
          <a:bodyPr/>
          <a:lstStyle/>
          <a:p>
            <a:fld id="{9B3D7D11-40E8-44BE-86DB-EBCCE5CC0C18}" type="slidenum">
              <a:rPr lang="ru-RU"/>
              <a:pPr/>
              <a:t>16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26575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31ECECE-0FD5-42DB-BCDA-37ECF3EFAAB6}" type="slidenum">
              <a:rPr lang="ru-RU"/>
              <a:pPr/>
              <a:t>4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0662-BCE2-4D2C-95C1-026EA06F4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59E44-E966-402D-BDE9-E7E345623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BDA8-1770-4A13-B12C-082763FD2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D21B8-3322-4315-ABD4-10724E8A9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EAD9-A4B6-44AB-8F5C-D615308B9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CAB5D-DED2-43F4-8730-5B4C24D59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712F-655F-4477-82F7-59D1D7038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FED2-F370-4FB5-9B60-048C32DD2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F708-9DAF-485D-9CBC-2BB059392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935A-ABC3-4A31-9C83-7FB9C3A56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B4692-4360-42C0-A1FE-178E92ED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+mn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S Gothic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+mn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48AAD46B-ACB8-4EDA-BEE8-87859C920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077"/>
          <p:cNvSpPr txBox="1">
            <a:spLocks noChangeArrowheads="1"/>
          </p:cNvSpPr>
          <p:nvPr/>
        </p:nvSpPr>
        <p:spPr bwMode="auto">
          <a:xfrm>
            <a:off x="4876800" y="6021388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endParaRPr lang="ru-RU" sz="2000">
              <a:solidFill>
                <a:srgbClr val="008080"/>
              </a:solidFill>
              <a:ea typeface="ヒラギノ角ゴ Pro W3" charset="-128"/>
            </a:endParaRPr>
          </a:p>
        </p:txBody>
      </p:sp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744538" y="3429000"/>
            <a:ext cx="83645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15000"/>
              </a:spcBef>
            </a:pPr>
            <a:r>
              <a:rPr lang="ru-RU" sz="3000" b="1">
                <a:solidFill>
                  <a:schemeClr val="tx1"/>
                </a:solidFill>
              </a:rPr>
              <a:t>Основные итоги работы 2011 года. </a:t>
            </a:r>
          </a:p>
          <a:p>
            <a:pPr algn="r">
              <a:lnSpc>
                <a:spcPct val="90000"/>
              </a:lnSpc>
              <a:spcBef>
                <a:spcPct val="15000"/>
              </a:spcBef>
            </a:pPr>
            <a:r>
              <a:rPr lang="ru-RU" sz="3000" b="1">
                <a:solidFill>
                  <a:schemeClr val="tx1"/>
                </a:solidFill>
              </a:rPr>
              <a:t>Задачи на 2012 год</a:t>
            </a:r>
          </a:p>
        </p:txBody>
      </p:sp>
      <p:sp>
        <p:nvSpPr>
          <p:cNvPr id="4100" name="Rectangle 26"/>
          <p:cNvSpPr>
            <a:spLocks noChangeArrowheads="1"/>
          </p:cNvSpPr>
          <p:nvPr/>
        </p:nvSpPr>
        <p:spPr bwMode="auto">
          <a:xfrm>
            <a:off x="1260475" y="2286000"/>
            <a:ext cx="78835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rgbClr val="0070C0"/>
                </a:solidFill>
              </a:rPr>
              <a:t>УПРАВЛЕНИЕ ФЕДЕРАЛЬНОЙ АНТИМОНОПОЛЬНОЙ СЛУЖБЫ </a:t>
            </a:r>
          </a:p>
          <a:p>
            <a:pPr algn="r"/>
            <a:r>
              <a:rPr lang="ru-RU" b="1">
                <a:solidFill>
                  <a:srgbClr val="0070C0"/>
                </a:solidFill>
              </a:rPr>
              <a:t>ПО РЕСПУБЛИКЕ ХАКАСИЯ</a:t>
            </a:r>
          </a:p>
          <a:p>
            <a:pPr algn="ctr"/>
            <a:endParaRPr lang="en-US" sz="2000" b="1">
              <a:solidFill>
                <a:srgbClr val="008080"/>
              </a:solidFill>
            </a:endParaRPr>
          </a:p>
        </p:txBody>
      </p:sp>
      <p:sp>
        <p:nvSpPr>
          <p:cNvPr id="4101" name="Text Box 3077"/>
          <p:cNvSpPr txBox="1">
            <a:spLocks noChangeArrowheads="1"/>
          </p:cNvSpPr>
          <p:nvPr/>
        </p:nvSpPr>
        <p:spPr bwMode="auto">
          <a:xfrm>
            <a:off x="2570163" y="5638800"/>
            <a:ext cx="6345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endParaRPr lang="ru-RU" sz="2000">
              <a:solidFill>
                <a:srgbClr val="333399"/>
              </a:solidFill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50825" y="1719263"/>
            <a:ext cx="8893175" cy="389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Рассмотрено жалоб и выявлено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нарушений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28596" y="2500306"/>
          <a:ext cx="807249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50825" y="1719263"/>
            <a:ext cx="8893175" cy="389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Проведено проверок 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выявлено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нарушений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2357430"/>
          <a:ext cx="9143999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8013" cy="78581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B059D"/>
                </a:solidFill>
              </a:rPr>
              <a:t>Постановления о наложении штрафа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8013" cy="450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8013" cy="78581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B059D"/>
                </a:solidFill>
              </a:rPr>
              <a:t>Суммарный размер наложенного штрафа (тыс.рублей)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285992"/>
          <a:ext cx="7772400" cy="435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927100" y="1873250"/>
            <a:ext cx="67119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Сумма денежных средств подлежащих взысканию (</a:t>
            </a:r>
            <a:r>
              <a:rPr lang="ru-RU" b="1">
                <a:solidFill>
                  <a:srgbClr val="000000"/>
                </a:solidFill>
              </a:rPr>
              <a:t>8</a:t>
            </a:r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 115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lang="ru-RU" b="1">
                <a:solidFill>
                  <a:srgbClr val="000000"/>
                </a:solidFill>
              </a:rPr>
              <a:t>45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р.)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2143116"/>
          <a:ext cx="9144000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51B8DD4-BCF9-4F7C-9956-7EA813630565}" type="slidenum">
              <a:rPr lang="en-US"/>
              <a:pPr/>
              <a:t>16</a:t>
            </a:fld>
            <a:endParaRPr lang="en-US"/>
          </a:p>
        </p:txBody>
      </p:sp>
      <p:sp>
        <p:nvSpPr>
          <p:cNvPr id="44035" name="TextBox 6"/>
          <p:cNvSpPr txBox="1">
            <a:spLocks noChangeArrowheads="1"/>
          </p:cNvSpPr>
          <p:nvPr/>
        </p:nvSpPr>
        <p:spPr bwMode="auto">
          <a:xfrm>
            <a:off x="25146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solidFill>
                  <a:schemeClr val="bg1"/>
                </a:solidFill>
              </a:rPr>
              <a:t>Достижения 2011 года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3048000" y="2286000"/>
            <a:ext cx="5105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r>
              <a:rPr lang="ru-RU" sz="2600">
                <a:solidFill>
                  <a:srgbClr val="000090"/>
                </a:solidFill>
              </a:rPr>
              <a:t>	Вступил в силу </a:t>
            </a:r>
            <a:r>
              <a:rPr lang="ru-RU" sz="2600" b="1">
                <a:solidFill>
                  <a:srgbClr val="000090"/>
                </a:solidFill>
              </a:rPr>
              <a:t>«третий антимонопольный пакет»</a:t>
            </a:r>
            <a:r>
              <a:rPr lang="ru-RU" sz="2600">
                <a:solidFill>
                  <a:srgbClr val="000090"/>
                </a:solidFill>
              </a:rPr>
              <a:t> законов, направленный на совершенствование антимонопольного регулирования.</a:t>
            </a:r>
            <a:endParaRPr lang="en-US" sz="2600">
              <a:solidFill>
                <a:srgbClr val="000090"/>
              </a:solidFill>
            </a:endParaRPr>
          </a:p>
        </p:txBody>
      </p:sp>
      <p:pic>
        <p:nvPicPr>
          <p:cNvPr id="6" name="Picture 5" descr="MP9004395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057400"/>
            <a:ext cx="2058706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4288F86-B265-4F21-9D68-E1FB535BBE81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903413"/>
            <a:ext cx="5334000" cy="3887787"/>
          </a:xfrm>
        </p:spPr>
        <p:txBody>
          <a:bodyPr/>
          <a:lstStyle/>
          <a:p>
            <a:pPr>
              <a:lnSpc>
                <a:spcPct val="95000"/>
              </a:lnSpc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Оптимизирована процедура проведения торгов на предоставление земельных и лесных участков, участков недр, на право заключения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охотохозяйственных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соглашений – в части обязательного размещения информации на официальном сайте Российской Федерации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torgi.gov.ru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FontTx/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25146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solidFill>
                  <a:schemeClr val="bg1"/>
                </a:solidFill>
              </a:rPr>
              <a:t>Достижения 2011 года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7" name="Picture 6" descr="tor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928802"/>
            <a:ext cx="3655907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7B3E66A-08FF-43E7-B9F2-7DE403C12EDF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2071678"/>
            <a:ext cx="6019800" cy="3929090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Вступил в силу ФЗ от 18.07.2011 № 223-ФЗ «О закупках товаров, работ, услуг отдельными видами юридических лиц», устанавливающий общие принципы закупки товаров, работ, услуг и основные требования к их закупке для государственных корпораций, госкомпаний, субъектов естественных монополий, организаций, осуществляющих регулируемые виды деятельности.</a:t>
            </a: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25146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solidFill>
                  <a:schemeClr val="bg1"/>
                </a:solidFill>
              </a:rPr>
              <a:t>Достижения 2011 года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5" name="Picture 4" descr="MP9003875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3145892" cy="2244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7B3E66A-08FF-43E7-B9F2-7DE403C12EDF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2071678"/>
            <a:ext cx="6019800" cy="3929090"/>
          </a:xfrm>
        </p:spPr>
        <p:txBody>
          <a:bodyPr/>
          <a:lstStyle/>
          <a:p>
            <a:r>
              <a:rPr lang="ru-RU" sz="2400" dirty="0" smtClean="0">
                <a:solidFill>
                  <a:srgbClr val="000090"/>
                </a:solidFill>
              </a:rPr>
              <a:t>Запущен интернет-журнал «Российское конкурентное право и экономика»;</a:t>
            </a:r>
          </a:p>
          <a:p>
            <a:r>
              <a:rPr lang="ru-RU" sz="2400" dirty="0" smtClean="0">
                <a:solidFill>
                  <a:srgbClr val="000090"/>
                </a:solidFill>
              </a:rPr>
              <a:t>Издан учебник для студентов ВУЗов «Конкурентное право России», подготовленный специалистами </a:t>
            </a:r>
            <a:br>
              <a:rPr lang="ru-RU" sz="2400" dirty="0" smtClean="0">
                <a:solidFill>
                  <a:srgbClr val="000090"/>
                </a:solidFill>
              </a:rPr>
            </a:br>
            <a:r>
              <a:rPr lang="ru-RU" sz="2400" dirty="0" smtClean="0">
                <a:solidFill>
                  <a:srgbClr val="000090"/>
                </a:solidFill>
              </a:rPr>
              <a:t>ФАС России;</a:t>
            </a:r>
          </a:p>
          <a:p>
            <a:r>
              <a:rPr lang="ru-RU" sz="2400" dirty="0" smtClean="0">
                <a:solidFill>
                  <a:srgbClr val="000090"/>
                </a:solidFill>
              </a:rPr>
              <a:t>Обновлены </a:t>
            </a:r>
            <a:r>
              <a:rPr lang="ru-RU" sz="2400" dirty="0" err="1" smtClean="0">
                <a:solidFill>
                  <a:srgbClr val="000090"/>
                </a:solidFill>
              </a:rPr>
              <a:t>веб-сайты</a:t>
            </a:r>
            <a:r>
              <a:rPr lang="ru-RU" sz="2400" dirty="0" smtClean="0">
                <a:solidFill>
                  <a:srgbClr val="000090"/>
                </a:solidFill>
              </a:rPr>
              <a:t> территориальных органов в соответствии с современными стандартами раскрытия информации о деятельности государственных органов.</a:t>
            </a:r>
            <a:endParaRPr lang="en-US" sz="2400" dirty="0" smtClean="0">
              <a:solidFill>
                <a:srgbClr val="000090"/>
              </a:solidFill>
            </a:endParaRP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25146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solidFill>
                  <a:schemeClr val="bg1"/>
                </a:solidFill>
              </a:rPr>
              <a:t>Достижения 2011 года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5" descr="el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285992"/>
            <a:ext cx="22200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1428750"/>
            <a:ext cx="9144000" cy="389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350"/>
              </a:spcBef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a typeface="MS Gothic" charset="-128"/>
              </a:rPr>
              <a:t>  Количество поступивших обращений в Хакасское УФАС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524000" y="2647950"/>
          <a:ext cx="6096000" cy="273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4"/>
          <p:cNvGraphicFramePr>
            <a:graphicFrameLocks/>
          </p:cNvGraphicFramePr>
          <p:nvPr/>
        </p:nvGraphicFramePr>
        <p:xfrm>
          <a:off x="285750" y="2214563"/>
          <a:ext cx="8643938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7B3E66A-08FF-43E7-B9F2-7DE403C12EDF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20" y="2071678"/>
            <a:ext cx="4500594" cy="3929090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ru-RU" sz="2400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    ФАС России получила самый полный набор сертификатов соответствия системы менеджмента качества в центральном аппарате международному стандарту </a:t>
            </a:r>
            <a:br>
              <a:rPr lang="ru-RU" sz="2400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ISO 9001:2008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25146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solidFill>
                  <a:schemeClr val="bg1"/>
                </a:solidFill>
              </a:rPr>
              <a:t>Достижения 2011 года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7" descr="MP9003855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0"/>
            <a:ext cx="3124200" cy="2231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71700" y="3295650"/>
            <a:ext cx="48768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>
                <a:solidFill>
                  <a:srgbClr val="000000"/>
                </a:solidFill>
                <a:latin typeface="Calibri" pitchFamily="34" charset="0"/>
              </a:rPr>
              <a:t>Спасибо за внимание!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350"/>
              </a:spcBef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a typeface="MS Gothic" charset="-128"/>
              </a:rPr>
              <a:t>  Количество возбужденных дел из числа поступивших заявлений о нарушении законодательства</a:t>
            </a:r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285750" y="2143125"/>
          <a:ext cx="8572500" cy="4500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7200" y="6356350"/>
            <a:ext cx="2132013" cy="363538"/>
          </a:xfrm>
        </p:spPr>
        <p:txBody>
          <a:bodyPr/>
          <a:lstStyle/>
          <a:p>
            <a:pPr algn="l">
              <a:defRPr/>
            </a:pPr>
            <a:fld id="{83F239E5-61B1-4C48-982F-520C51AC77A2}" type="slidenum">
              <a:rPr lang="en-US" smtClean="0"/>
              <a:pPr algn="l">
                <a:defRPr/>
              </a:pPr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214438"/>
            <a:ext cx="8715375" cy="5715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Количество рассмотренных заявлений, жалоб, дел в 2011 году (всего 558).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514600" y="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/>
              <a:t>Основные итоги 2011 года</a:t>
            </a:r>
            <a:endParaRPr lang="en-US" sz="3200" b="1"/>
          </a:p>
        </p:txBody>
      </p:sp>
      <p:pic>
        <p:nvPicPr>
          <p:cNvPr id="61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0"/>
            <a:ext cx="8358188" cy="116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285720" y="1500174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7" name="Chart 25"/>
          <p:cNvGraphicFramePr>
            <a:graphicFrameLocks/>
          </p:cNvGraphicFramePr>
          <p:nvPr/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357188" y="1643063"/>
            <a:ext cx="8328025" cy="4286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Виды нарушений, допущенных хозяйствующими субъектами, органами власти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14282" y="2000240"/>
          <a:ext cx="864399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1719263"/>
            <a:ext cx="9144000" cy="538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1B059D"/>
                </a:solidFill>
              </a:rPr>
              <a:t>Доля устраненных нарушений антимонопольного законодательства из числа выявленных</a:t>
            </a:r>
            <a:endParaRPr lang="ru-RU" b="1">
              <a:solidFill>
                <a:srgbClr val="008080"/>
              </a:solidFill>
            </a:endParaRPr>
          </a:p>
        </p:txBody>
      </p:sp>
      <p:graphicFrame>
        <p:nvGraphicFramePr>
          <p:cNvPr id="6" name="Table 19"/>
          <p:cNvGraphicFramePr>
            <a:graphicFrameLocks noGrp="1"/>
          </p:cNvGraphicFramePr>
          <p:nvPr/>
        </p:nvGraphicFramePr>
        <p:xfrm>
          <a:off x="1066800" y="5410200"/>
          <a:ext cx="6019800" cy="1016000"/>
        </p:xfrm>
        <a:graphic>
          <a:graphicData uri="http://schemas.openxmlformats.org/drawingml/2006/table">
            <a:tbl>
              <a:tblPr/>
              <a:tblGrid>
                <a:gridCol w="2819400"/>
                <a:gridCol w="1143000"/>
                <a:gridCol w="990600"/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Выявлено нарушений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Устранено нарушений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1"/>
          <p:cNvGraphicFramePr>
            <a:graphicFrameLocks/>
          </p:cNvGraphicFramePr>
          <p:nvPr/>
        </p:nvGraphicFramePr>
        <p:xfrm>
          <a:off x="285720" y="2500306"/>
          <a:ext cx="4819680" cy="268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40" name="Прямоугольник 7"/>
          <p:cNvSpPr>
            <a:spLocks noChangeArrowheads="1"/>
          </p:cNvSpPr>
          <p:nvPr/>
        </p:nvSpPr>
        <p:spPr bwMode="auto">
          <a:xfrm>
            <a:off x="5214938" y="2571750"/>
            <a:ext cx="35718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0825" indent="-250825">
              <a:spcBef>
                <a:spcPts val="600"/>
              </a:spcBef>
              <a:buFont typeface="Arial" charset="0"/>
              <a:buChar char="•"/>
            </a:pPr>
            <a:r>
              <a:rPr lang="ru-RU">
                <a:solidFill>
                  <a:srgbClr val="1B059D"/>
                </a:solidFill>
              </a:rPr>
              <a:t>до возбуждения дела;</a:t>
            </a:r>
          </a:p>
          <a:p>
            <a:pPr marL="250825" indent="-250825">
              <a:spcBef>
                <a:spcPts val="600"/>
              </a:spcBef>
              <a:buFont typeface="Arial" charset="0"/>
              <a:buChar char="•"/>
            </a:pPr>
            <a:r>
              <a:rPr lang="ru-RU">
                <a:solidFill>
                  <a:srgbClr val="1B059D"/>
                </a:solidFill>
              </a:rPr>
              <a:t>в процессе рассмотрения дела;</a:t>
            </a:r>
          </a:p>
          <a:p>
            <a:pPr marL="250825" indent="-250825">
              <a:spcBef>
                <a:spcPts val="600"/>
              </a:spcBef>
              <a:buFont typeface="Arial" charset="0"/>
              <a:buChar char="•"/>
            </a:pPr>
            <a:r>
              <a:rPr lang="ru-RU">
                <a:solidFill>
                  <a:srgbClr val="1B059D"/>
                </a:solidFill>
              </a:rPr>
              <a:t>исполнено предписаний;</a:t>
            </a:r>
          </a:p>
          <a:p>
            <a:pPr marL="250825" indent="-250825">
              <a:spcBef>
                <a:spcPts val="600"/>
              </a:spcBef>
              <a:buFont typeface="Arial" charset="0"/>
              <a:buChar char="•"/>
            </a:pPr>
            <a:r>
              <a:rPr lang="ru-RU">
                <a:solidFill>
                  <a:srgbClr val="1B059D"/>
                </a:solidFill>
              </a:rPr>
              <a:t>удовлетворено судом исков антимонопольных органов.</a:t>
            </a:r>
          </a:p>
        </p:txBody>
      </p:sp>
      <p:sp>
        <p:nvSpPr>
          <p:cNvPr id="9241" name="Прямоугольник 8"/>
          <p:cNvSpPr>
            <a:spLocks noChangeArrowheads="1"/>
          </p:cNvSpPr>
          <p:nvPr/>
        </p:nvSpPr>
        <p:spPr bwMode="auto">
          <a:xfrm>
            <a:off x="5572125" y="2286000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333399"/>
                </a:solidFill>
              </a:rPr>
              <a:t>Устранено нарушений:</a:t>
            </a:r>
            <a:endParaRPr lang="en-US" b="1">
              <a:solidFill>
                <a:srgbClr val="333399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5286375" y="2428875"/>
            <a:ext cx="228600" cy="2286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4"/>
          <p:cNvCxnSpPr/>
          <p:nvPr/>
        </p:nvCxnSpPr>
        <p:spPr>
          <a:xfrm rot="5400000" flipH="1" flipV="1">
            <a:off x="4552950" y="2662238"/>
            <a:ext cx="800100" cy="76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50825" y="1719263"/>
            <a:ext cx="8893175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1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 smtClean="0">
                <a:solidFill>
                  <a:srgbClr val="008080"/>
                </a:solidFill>
              </a:rPr>
              <a:t> </a:t>
            </a:r>
            <a:endParaRPr lang="ru-RU" b="1" dirty="0">
              <a:solidFill>
                <a:srgbClr val="00808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B059D"/>
                </a:solidFill>
              </a:rPr>
              <a:t>Отмененные судом решения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33618"/>
          <a:ext cx="8686800" cy="1695450"/>
        </p:xfrm>
        <a:graphic>
          <a:graphicData uri="http://schemas.openxmlformats.org/drawingml/2006/table">
            <a:tbl>
              <a:tblPr/>
              <a:tblGrid>
                <a:gridCol w="5410200"/>
                <a:gridCol w="1066800"/>
                <a:gridCol w="1066800"/>
                <a:gridCol w="1143000"/>
              </a:tblGrid>
              <a:tr h="339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Принято решений о наличии нарушения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Обжаловано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Отменено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Доля отмененных решений (к принятым)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85720" y="4000504"/>
          <a:ext cx="8501122" cy="285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8013" cy="57150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Контроль за соблюдением законодательства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 размещении заказов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2357430"/>
          <a:ext cx="8228013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2776</TotalTime>
  <Words>351</Words>
  <PresentationFormat>Экран (4:3)</PresentationFormat>
  <Paragraphs>149</Paragraphs>
  <Slides>21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Количество рассмотренных заявлений, жалоб, дел в 2011 году (всего 558).</vt:lpstr>
      <vt:lpstr>Слайд 5</vt:lpstr>
      <vt:lpstr>Слайд 6</vt:lpstr>
      <vt:lpstr>Слайд 7</vt:lpstr>
      <vt:lpstr>Слайд 8</vt:lpstr>
      <vt:lpstr>Контроль за соблюдением законодательства  о размещении заказов  </vt:lpstr>
      <vt:lpstr>Слайд 10</vt:lpstr>
      <vt:lpstr>Слайд 11</vt:lpstr>
      <vt:lpstr>Слайд 12</vt:lpstr>
      <vt:lpstr>Постановления о наложении штрафа</vt:lpstr>
      <vt:lpstr>Суммарный размер наложенного штрафа (тыс.рублей)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Управления Федеральной антимонопольной службы по Республике Хакасия в 2009 году</dc:title>
  <dc:creator>Пресс-Секретарь</dc:creator>
  <cp:lastModifiedBy>FAS</cp:lastModifiedBy>
  <cp:revision>275</cp:revision>
  <cp:lastPrinted>1601-01-01T00:00:00Z</cp:lastPrinted>
  <dcterms:created xsi:type="dcterms:W3CDTF">2010-02-17T04:14:04Z</dcterms:created>
  <dcterms:modified xsi:type="dcterms:W3CDTF">2012-03-14T06:40:29Z</dcterms:modified>
</cp:coreProperties>
</file>